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5"/>
  </p:notesMasterIdLst>
  <p:sldIdLst>
    <p:sldId id="256" r:id="rId2"/>
    <p:sldId id="257" r:id="rId3"/>
    <p:sldId id="258" r:id="rId4"/>
    <p:sldId id="292" r:id="rId5"/>
    <p:sldId id="260" r:id="rId6"/>
    <p:sldId id="261" r:id="rId7"/>
    <p:sldId id="262" r:id="rId8"/>
    <p:sldId id="295" r:id="rId9"/>
    <p:sldId id="273" r:id="rId10"/>
    <p:sldId id="264" r:id="rId11"/>
    <p:sldId id="265" r:id="rId12"/>
    <p:sldId id="267" r:id="rId13"/>
    <p:sldId id="293" r:id="rId14"/>
    <p:sldId id="269" r:id="rId15"/>
    <p:sldId id="266" r:id="rId16"/>
    <p:sldId id="268" r:id="rId17"/>
    <p:sldId id="263" r:id="rId18"/>
    <p:sldId id="278" r:id="rId19"/>
    <p:sldId id="275" r:id="rId20"/>
    <p:sldId id="270" r:id="rId21"/>
    <p:sldId id="279" r:id="rId22"/>
    <p:sldId id="290" r:id="rId23"/>
    <p:sldId id="291" r:id="rId24"/>
  </p:sldIdLst>
  <p:sldSz cx="12192000" cy="6858000"/>
  <p:notesSz cx="7315200" cy="9601200"/>
  <p:embeddedFontLst>
    <p:embeddedFont>
      <p:font typeface="Anton" pitchFamily="2" charset="0"/>
      <p:regular r:id="rId26"/>
    </p:embeddedFont>
    <p:embeddedFont>
      <p:font typeface="Bodoni" panose="020B0604020202020204" charset="0"/>
      <p:regular r:id="rId27"/>
      <p:bold r:id="rId28"/>
      <p:italic r:id="rId29"/>
      <p:boldItalic r:id="rId30"/>
    </p:embeddedFont>
    <p:embeddedFont>
      <p:font typeface="Corbel" panose="020B050302020402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jjRe7iCC88yIGAPnFX9GwrXKoqC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61A1AE-C3B9-437E-30EF-2FDAF4721504}" v="75" dt="2026-10-22T13:24:32.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15" autoAdjust="0"/>
  </p:normalViewPr>
  <p:slideViewPr>
    <p:cSldViewPr snapToGrid="0">
      <p:cViewPr varScale="1">
        <p:scale>
          <a:sx n="73" d="100"/>
          <a:sy n="73" d="100"/>
        </p:scale>
        <p:origin x="380" y="40"/>
      </p:cViewPr>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169920" cy="481727"/>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1"/>
            <a:ext cx="3169920" cy="481727"/>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rochester.lucidhotels.u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HANNAH</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Hi Everyone, my name is Tina Muller, I am the Manager of Finance for the Department of Student Activities and I am a secondary advisor for SAAC.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Today I am going to walk you through how to transact in the SOFO office for the current year. The Financial Transaction Request or FTR is the process that you will use to do any financial transactions for your student organization.  There is a video located on sa.Rochester.edu with step by step instructions on how to complete the Financial Transaction Request form, and also a quiz that must be passed by the Business Manager of each organization,  with a 75% or higher.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New this year, we are welcoming the business managers from our Fraternity and Sorority organizations.  FSA organizations will now also be using the FTR form to process financial transactions.  So for individual Fraternity and Sorority organizations, and also organizations considered to be Agency groups, all of the information I am reviewing may not pertain to everything you do.  But bear with me, because everyone needs to know how to complete the FTR since all groups are eligible for Supplemental Funding, like Kaitlyn just went over.  If your group is approved for Supplemental Funding, then you would need to complete the FTR in order to access those funds.</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Please note, for all business managers!!  When you take the Business Manager quiz, you do NOT need to worry about the scoring.  You only need to know if you passed or not.  The scoring points will not make sense, (a quirk with CCC) but what is most important is if you get the PASSED notification.  Ok,  let’s get started!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HANNAH</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As Kaitlyn mentioned previously, SOFO is the Student Organization Finance  Office.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It is where you, as business managers, can initiate transactions and access funds that have been allocated to your student organization.</a:t>
            </a:r>
            <a:endParaRPr dirty="0"/>
          </a:p>
          <a:p>
            <a:pPr marL="0" lvl="0" indent="0" algn="l" rtl="0">
              <a:spcBef>
                <a:spcPts val="0"/>
              </a:spcBef>
              <a:spcAft>
                <a:spcPts val="0"/>
              </a:spcAft>
              <a:buNone/>
            </a:pPr>
            <a:r>
              <a:rPr lang="en-US" dirty="0"/>
              <a:t>SOFO does not process transactions for organizations that do not “bank” with us.  So if your organization has funds in an outside bank account, we can not access those funds </a:t>
            </a:r>
            <a:endParaRPr dirty="0"/>
          </a:p>
          <a:p>
            <a:pPr marL="0" lvl="0" indent="0" algn="l" rtl="0">
              <a:spcBef>
                <a:spcPts val="0"/>
              </a:spcBef>
              <a:spcAft>
                <a:spcPts val="0"/>
              </a:spcAft>
              <a:buNone/>
            </a:pPr>
            <a:r>
              <a:rPr lang="en-US" dirty="0"/>
              <a:t>and we can only process transactions for funds that reside in open SOFO accounts, or in the case of FSA groups, other accounts within the U of R.</a:t>
            </a:r>
            <a:endParaRPr dirty="0"/>
          </a:p>
          <a:p>
            <a:pPr marL="0" lvl="0" indent="0" algn="l" rtl="0">
              <a:spcBef>
                <a:spcPts val="0"/>
              </a:spcBef>
              <a:spcAft>
                <a:spcPts val="0"/>
              </a:spcAft>
              <a:buNone/>
            </a:pPr>
            <a:r>
              <a:rPr lang="en-US" dirty="0"/>
              <a:t> Business Managers are the only e‐board members who can initiate transactions with the FTR,  and every organization must have a Business Manager identified on their CCC page.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An exception form would need to be completed and approved prior to someone other than the Business Manager initiating a transaction with SOFO. Exceptions may be granted in extenuating circumstances and will be approved on a case-by-case basis. If an exception is granted, the person who wants to transact also needs to complete the business manager quiz. </a:t>
            </a:r>
            <a:endParaRPr dirty="0"/>
          </a:p>
        </p:txBody>
      </p:sp>
      <p:sp>
        <p:nvSpPr>
          <p:cNvPr id="93" name="Google Shape;93;p2: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100">
                <a:solidFill>
                  <a:srgbClr val="000000"/>
                </a:solidFill>
                <a:latin typeface="Calibri"/>
                <a:ea typeface="Calibri"/>
                <a:cs typeface="Calibri"/>
                <a:sym typeface="Calibri"/>
              </a:rPr>
              <a:t>2</a:t>
            </a:fld>
            <a:endParaRPr sz="1100">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HANNAH</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SOFO is located within Wilson Commons on the first floor.  The office is behind the Spiral Staircase in the back left Corner of the Ruth Merrill Center.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For Fraternity and Sorority specific questions, you can see Kristen Miller, who is located in the 201 Suite, located on the other side of the  Campus Information Center.</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SOFO is open Monday – Friday 8:30 am – 4:30 pm, the office door is typically open and staffed with student accountants and professional staff, unless otherwise noted.  The SOFO office will not be open on Federal Holidays. So we will not be open next Monday, which is Labor Day.</a:t>
            </a:r>
            <a:endParaRPr dirty="0"/>
          </a:p>
        </p:txBody>
      </p:sp>
      <p:sp>
        <p:nvSpPr>
          <p:cNvPr id="103" name="Google Shape;103;p3: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100">
                <a:solidFill>
                  <a:srgbClr val="000000"/>
                </a:solidFill>
                <a:latin typeface="Calibri"/>
                <a:ea typeface="Calibri"/>
                <a:cs typeface="Calibri"/>
                <a:sym typeface="Calibri"/>
              </a:rPr>
              <a:t>3</a:t>
            </a:fld>
            <a:endParaRPr sz="110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04F9C17C-3835-ECC9-B26C-74208D5AA10A}"/>
            </a:ext>
          </a:extLst>
        </p:cNvPr>
        <p:cNvGrpSpPr/>
        <p:nvPr/>
      </p:nvGrpSpPr>
      <p:grpSpPr>
        <a:xfrm>
          <a:off x="0" y="0"/>
          <a:ext cx="0" cy="0"/>
          <a:chOff x="0" y="0"/>
          <a:chExt cx="0" cy="0"/>
        </a:xfrm>
      </p:grpSpPr>
      <p:sp>
        <p:nvSpPr>
          <p:cNvPr id="112" name="Google Shape;112;p4:notes">
            <a:extLst>
              <a:ext uri="{FF2B5EF4-FFF2-40B4-BE49-F238E27FC236}">
                <a16:creationId xmlns:a16="http://schemas.microsoft.com/office/drawing/2014/main" id="{F4D34108-4F4F-9B60-71DC-A09E1A690836}"/>
              </a:ext>
            </a:extLst>
          </p:cNvPr>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a:extLst>
              <a:ext uri="{FF2B5EF4-FFF2-40B4-BE49-F238E27FC236}">
                <a16:creationId xmlns:a16="http://schemas.microsoft.com/office/drawing/2014/main" id="{EDCEE128-2BEE-07D6-6456-6BC0059C43FE}"/>
              </a:ext>
            </a:extLst>
          </p:cNvPr>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HANNAH</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To reach SOFO, the best place to start would be with your designated Student Accountant.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Student Accountants can be reached during their designated Office hours in SOFO or by e‐mail and may be able to arrange alternative times to meet to discuss  questions that you may have.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for some reason you do not receive a response to your e‐mails within a  reasonable timeframe (which is around 1‐2 business days), please feel free to copy the  Treasurer, Deputy Treasurer, into your email correspondence.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Our goal is to always assist you in a timely manner, but we do receive a large number of inquiries. </a:t>
            </a:r>
            <a:endParaRPr dirty="0"/>
          </a:p>
        </p:txBody>
      </p:sp>
      <p:sp>
        <p:nvSpPr>
          <p:cNvPr id="114" name="Google Shape;114;p4:notes">
            <a:extLst>
              <a:ext uri="{FF2B5EF4-FFF2-40B4-BE49-F238E27FC236}">
                <a16:creationId xmlns:a16="http://schemas.microsoft.com/office/drawing/2014/main" id="{C1BDA75E-9B00-12D1-F846-BAC6F20DF346}"/>
              </a:ext>
            </a:extLst>
          </p:cNvPr>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100">
                <a:solidFill>
                  <a:srgbClr val="000000"/>
                </a:solidFill>
                <a:latin typeface="Calibri"/>
                <a:ea typeface="Calibri"/>
                <a:cs typeface="Calibri"/>
                <a:sym typeface="Calibri"/>
              </a:rPr>
              <a:t>4</a:t>
            </a:fld>
            <a:endParaRPr sz="11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149556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5: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HANNAH</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SOFO is made up of Student Accountants, the Treasurer, Deputy Treasurer and Professional Staff Members.  The updated list of Student Accountants, their categories and their office hours is posted on the sa.Rochester.edu website.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Introduce staff here!</a:t>
            </a:r>
            <a:endParaRPr dirty="0"/>
          </a:p>
          <a:p>
            <a:pPr marL="0" lvl="0" indent="0" algn="l" rtl="0">
              <a:spcBef>
                <a:spcPts val="0"/>
              </a:spcBef>
              <a:spcAft>
                <a:spcPts val="0"/>
              </a:spcAft>
              <a:buNone/>
            </a:pPr>
            <a:endParaRPr dirty="0"/>
          </a:p>
        </p:txBody>
      </p:sp>
      <p:sp>
        <p:nvSpPr>
          <p:cNvPr id="124" name="Google Shape;124;p5: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100">
                <a:solidFill>
                  <a:srgbClr val="000000"/>
                </a:solidFill>
                <a:latin typeface="Calibri"/>
                <a:ea typeface="Calibri"/>
                <a:cs typeface="Calibri"/>
                <a:sym typeface="Calibri"/>
              </a:rPr>
              <a:t>5</a:t>
            </a:fld>
            <a:endParaRPr sz="110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6: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Any of the transactions listed on the screen can be processed by SOFO:</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000" dirty="0">
                <a:solidFill>
                  <a:schemeClr val="lt1"/>
                </a:solidFill>
                <a:latin typeface="Calibri"/>
                <a:ea typeface="Calibri"/>
                <a:cs typeface="Calibri"/>
                <a:sym typeface="Calibri"/>
              </a:rPr>
              <a:t>Online Orders and Copy Center order placement </a:t>
            </a:r>
            <a:endParaRPr dirty="0"/>
          </a:p>
          <a:p>
            <a:pPr marL="0" lvl="0" indent="0" algn="l" rtl="0">
              <a:spcBef>
                <a:spcPts val="0"/>
              </a:spcBef>
              <a:spcAft>
                <a:spcPts val="0"/>
              </a:spcAft>
              <a:buNone/>
            </a:pPr>
            <a:r>
              <a:rPr lang="en-US" sz="1000" dirty="0">
                <a:solidFill>
                  <a:schemeClr val="lt1"/>
                </a:solidFill>
                <a:latin typeface="Calibri"/>
                <a:ea typeface="Calibri"/>
                <a:cs typeface="Calibri"/>
                <a:sym typeface="Calibri"/>
              </a:rPr>
              <a:t>Credit Card pick up for local vendors</a:t>
            </a:r>
            <a:endParaRPr dirty="0"/>
          </a:p>
          <a:p>
            <a:pPr marL="0" lvl="0" indent="0" algn="l" rtl="0">
              <a:spcBef>
                <a:spcPts val="0"/>
              </a:spcBef>
              <a:spcAft>
                <a:spcPts val="0"/>
              </a:spcAft>
              <a:buNone/>
            </a:pPr>
            <a:r>
              <a:rPr lang="en-US" sz="1000" dirty="0">
                <a:solidFill>
                  <a:schemeClr val="lt1"/>
                </a:solidFill>
                <a:latin typeface="Calibri"/>
                <a:ea typeface="Calibri"/>
                <a:cs typeface="Calibri"/>
                <a:sym typeface="Calibri"/>
              </a:rPr>
              <a:t>Payment of internal U of R Vendors (including ECM, Meliora Catering, Facilities, Sanitarian, etc.)</a:t>
            </a:r>
            <a:endParaRPr dirty="0"/>
          </a:p>
          <a:p>
            <a:pPr marL="0" lvl="0" indent="0" algn="l" rtl="0">
              <a:spcBef>
                <a:spcPts val="0"/>
              </a:spcBef>
              <a:spcAft>
                <a:spcPts val="0"/>
              </a:spcAft>
              <a:buNone/>
            </a:pPr>
            <a:r>
              <a:rPr lang="en-US" sz="1000" dirty="0">
                <a:solidFill>
                  <a:schemeClr val="lt1"/>
                </a:solidFill>
                <a:latin typeface="Calibri"/>
                <a:ea typeface="Calibri"/>
                <a:cs typeface="Calibri"/>
                <a:sym typeface="Calibri"/>
              </a:rPr>
              <a:t>Payment of invoices and contracts for external vendors by check</a:t>
            </a:r>
            <a:endParaRPr dirty="0"/>
          </a:p>
          <a:p>
            <a:pPr marL="0" lvl="0" indent="0" algn="l" rtl="0">
              <a:spcBef>
                <a:spcPts val="0"/>
              </a:spcBef>
              <a:spcAft>
                <a:spcPts val="0"/>
              </a:spcAft>
              <a:buNone/>
            </a:pPr>
            <a:r>
              <a:rPr lang="en-US" sz="1000" dirty="0">
                <a:solidFill>
                  <a:schemeClr val="lt1"/>
                </a:solidFill>
                <a:latin typeface="Calibri"/>
                <a:ea typeface="Calibri"/>
                <a:cs typeface="Calibri"/>
                <a:sym typeface="Calibri"/>
              </a:rPr>
              <a:t>Purchase Order requests</a:t>
            </a:r>
            <a:endParaRPr dirty="0"/>
          </a:p>
          <a:p>
            <a:pPr marL="0" lvl="0" indent="0" algn="l" rtl="0">
              <a:spcBef>
                <a:spcPts val="0"/>
              </a:spcBef>
              <a:spcAft>
                <a:spcPts val="0"/>
              </a:spcAft>
              <a:buNone/>
            </a:pPr>
            <a:r>
              <a:rPr lang="en-US" sz="1000" dirty="0">
                <a:solidFill>
                  <a:srgbClr val="00B0F0"/>
                </a:solidFill>
                <a:latin typeface="Calibri"/>
                <a:ea typeface="Calibri"/>
                <a:cs typeface="Calibri"/>
                <a:sym typeface="Calibri"/>
              </a:rPr>
              <a:t>Accept cash and check deposits for student organizations.</a:t>
            </a:r>
            <a:endParaRPr dirty="0"/>
          </a:p>
          <a:p>
            <a:pPr marL="0" lvl="0" indent="0" algn="l" rtl="0">
              <a:spcBef>
                <a:spcPts val="0"/>
              </a:spcBef>
              <a:spcAft>
                <a:spcPts val="0"/>
              </a:spcAft>
              <a:buNone/>
            </a:pPr>
            <a:endParaRPr sz="1000" dirty="0">
              <a:solidFill>
                <a:srgbClr val="00B0F0"/>
              </a:solidFill>
              <a:latin typeface="Calibri"/>
              <a:ea typeface="Calibri"/>
              <a:cs typeface="Calibri"/>
              <a:sym typeface="Calibri"/>
            </a:endParaRPr>
          </a:p>
          <a:p>
            <a:pPr marL="0" lvl="0" indent="0" algn="l" rtl="0">
              <a:spcBef>
                <a:spcPts val="0"/>
              </a:spcBef>
              <a:spcAft>
                <a:spcPts val="0"/>
              </a:spcAft>
              <a:buNone/>
            </a:pPr>
            <a:r>
              <a:rPr lang="en-US" sz="1000" dirty="0">
                <a:solidFill>
                  <a:srgbClr val="00B0F0"/>
                </a:solidFill>
                <a:latin typeface="Calibri"/>
                <a:ea typeface="Calibri"/>
                <a:cs typeface="Calibri"/>
                <a:sym typeface="Calibri"/>
              </a:rPr>
              <a:t>E</a:t>
            </a:r>
            <a:r>
              <a:rPr lang="en-US" sz="1000" dirty="0">
                <a:solidFill>
                  <a:schemeClr val="lt1"/>
                </a:solidFill>
                <a:latin typeface="Calibri"/>
                <a:ea typeface="Calibri"/>
                <a:cs typeface="Calibri"/>
                <a:sym typeface="Calibri"/>
              </a:rPr>
              <a:t>verything in white starts with a FTR form and the item in </a:t>
            </a:r>
            <a:r>
              <a:rPr lang="en-US" sz="1000" dirty="0">
                <a:solidFill>
                  <a:srgbClr val="00B0F0"/>
                </a:solidFill>
                <a:latin typeface="Calibri"/>
                <a:ea typeface="Calibri"/>
                <a:cs typeface="Calibri"/>
                <a:sym typeface="Calibri"/>
              </a:rPr>
              <a:t>Blue </a:t>
            </a:r>
            <a:r>
              <a:rPr lang="en-US" sz="1000" dirty="0">
                <a:solidFill>
                  <a:schemeClr val="lt1"/>
                </a:solidFill>
                <a:latin typeface="Calibri"/>
                <a:ea typeface="Calibri"/>
                <a:cs typeface="Calibri"/>
                <a:sym typeface="Calibri"/>
              </a:rPr>
              <a:t>starts with a deposit ticket.  I will be reviewing some of these transaction types briefly in this part of the training.</a:t>
            </a:r>
            <a:endParaRPr dirty="0"/>
          </a:p>
          <a:p>
            <a:pPr marL="0" lvl="0" indent="0" algn="l" rtl="0">
              <a:spcBef>
                <a:spcPts val="0"/>
              </a:spcBef>
              <a:spcAft>
                <a:spcPts val="0"/>
              </a:spcAft>
              <a:buNone/>
            </a:pPr>
            <a:endParaRPr dirty="0"/>
          </a:p>
        </p:txBody>
      </p:sp>
      <p:sp>
        <p:nvSpPr>
          <p:cNvPr id="134" name="Google Shape;134;p6: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100">
                <a:solidFill>
                  <a:srgbClr val="000000"/>
                </a:solidFill>
                <a:latin typeface="Calibri"/>
                <a:ea typeface="Calibri"/>
                <a:cs typeface="Calibri"/>
                <a:sym typeface="Calibri"/>
              </a:rPr>
              <a:t>6</a:t>
            </a:fld>
            <a:endParaRPr sz="110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7: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sz="1000" dirty="0">
                <a:latin typeface="Calibri"/>
                <a:ea typeface="Calibri"/>
                <a:cs typeface="Calibri"/>
                <a:sym typeface="Calibri"/>
              </a:rPr>
              <a:t>Please remember that </a:t>
            </a:r>
            <a:r>
              <a:rPr lang="en-US" sz="1000" dirty="0"/>
              <a:t>Financial Transaction Request</a:t>
            </a:r>
            <a:r>
              <a:rPr lang="en-US" sz="1000" dirty="0">
                <a:latin typeface="Calibri"/>
                <a:ea typeface="Calibri"/>
                <a:cs typeface="Calibri"/>
                <a:sym typeface="Calibri"/>
              </a:rPr>
              <a:t> forms can take 2-3 business days to be fully processed.</a:t>
            </a:r>
            <a:endParaRPr dirty="0"/>
          </a:p>
          <a:p>
            <a:pPr marL="0" lvl="0" indent="0" algn="l" rtl="0">
              <a:spcBef>
                <a:spcPts val="0"/>
              </a:spcBef>
              <a:spcAft>
                <a:spcPts val="0"/>
              </a:spcAft>
              <a:buNone/>
            </a:pPr>
            <a:endParaRPr sz="1000" dirty="0">
              <a:latin typeface="Calibri"/>
              <a:ea typeface="Calibri"/>
              <a:cs typeface="Calibri"/>
              <a:sym typeface="Calibri"/>
            </a:endParaRPr>
          </a:p>
          <a:p>
            <a:pPr marL="0" lvl="0" indent="0" algn="l" rtl="0">
              <a:spcBef>
                <a:spcPts val="0"/>
              </a:spcBef>
              <a:spcAft>
                <a:spcPts val="0"/>
              </a:spcAft>
              <a:buNone/>
            </a:pPr>
            <a:r>
              <a:rPr lang="en-US" sz="1000" dirty="0">
                <a:latin typeface="Calibri"/>
                <a:ea typeface="Calibri"/>
                <a:cs typeface="Calibri"/>
                <a:sym typeface="Calibri"/>
              </a:rPr>
              <a:t>For example:  you cannot submit a</a:t>
            </a:r>
            <a:r>
              <a:rPr lang="en-US" sz="1000" dirty="0"/>
              <a:t>n FTR </a:t>
            </a:r>
            <a:r>
              <a:rPr lang="en-US" sz="1000" dirty="0">
                <a:latin typeface="Calibri"/>
                <a:ea typeface="Calibri"/>
                <a:cs typeface="Calibri"/>
                <a:sym typeface="Calibri"/>
              </a:rPr>
              <a:t>on a Thursday and expect to pick up a credit card on Friday! </a:t>
            </a:r>
          </a:p>
          <a:p>
            <a:pPr marL="0" lvl="0" indent="0" algn="l" rtl="0">
              <a:spcBef>
                <a:spcPts val="0"/>
              </a:spcBef>
              <a:spcAft>
                <a:spcPts val="0"/>
              </a:spcAft>
              <a:buNone/>
            </a:pPr>
            <a:endParaRPr lang="en-US" sz="1000" dirty="0">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00" dirty="0">
                <a:latin typeface="Calibri"/>
                <a:ea typeface="Calibri"/>
                <a:cs typeface="Calibri"/>
                <a:sym typeface="Calibri"/>
              </a:rPr>
              <a:t>Also, this doesn’t mean 2-3 days before your event, or 2-3 days shipping time.  If you have an event on a Friday, and you submit an FTR for an on-line order the Tuesday before, your items will not arrive in time for your event.  Please plan ahead, especially with on-line orders, and </a:t>
            </a:r>
            <a:r>
              <a:rPr lang="en-US" sz="1200" dirty="0">
                <a:latin typeface="Calibri"/>
                <a:ea typeface="Calibri"/>
                <a:cs typeface="Calibri"/>
                <a:sym typeface="Calibri"/>
              </a:rPr>
              <a:t>submit forms in a timely manner.</a:t>
            </a:r>
          </a:p>
          <a:p>
            <a:pPr marL="0" lvl="0" indent="0" algn="l" rtl="0">
              <a:spcBef>
                <a:spcPts val="0"/>
              </a:spcBef>
              <a:spcAft>
                <a:spcPts val="0"/>
              </a:spcAft>
              <a:buNone/>
            </a:pPr>
            <a:endParaRPr dirty="0"/>
          </a:p>
        </p:txBody>
      </p:sp>
      <p:sp>
        <p:nvSpPr>
          <p:cNvPr id="144" name="Google Shape;144;p7:notes"/>
          <p:cNvSpPr txBox="1">
            <a:spLocks noGrp="1"/>
          </p:cNvSpPr>
          <p:nvPr>
            <p:ph type="sldNum" idx="12"/>
          </p:nvPr>
        </p:nvSpPr>
        <p:spPr>
          <a:xfrm>
            <a:off x="4143587" y="9119474"/>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100">
                <a:solidFill>
                  <a:srgbClr val="000000"/>
                </a:solidFill>
                <a:latin typeface="Calibri"/>
                <a:ea typeface="Calibri"/>
                <a:cs typeface="Calibri"/>
                <a:sym typeface="Calibri"/>
              </a:rPr>
              <a:t>7</a:t>
            </a:fld>
            <a:endParaRPr sz="110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26460FA8-5658-48EB-0D2A-61FF800648C0}"/>
            </a:ext>
          </a:extLst>
        </p:cNvPr>
        <p:cNvGrpSpPr/>
        <p:nvPr/>
      </p:nvGrpSpPr>
      <p:grpSpPr>
        <a:xfrm>
          <a:off x="0" y="0"/>
          <a:ext cx="0" cy="0"/>
          <a:chOff x="0" y="0"/>
          <a:chExt cx="0" cy="0"/>
        </a:xfrm>
      </p:grpSpPr>
      <p:sp>
        <p:nvSpPr>
          <p:cNvPr id="252" name="Google Shape;252;p17:notes">
            <a:extLst>
              <a:ext uri="{FF2B5EF4-FFF2-40B4-BE49-F238E27FC236}">
                <a16:creationId xmlns:a16="http://schemas.microsoft.com/office/drawing/2014/main" id="{304055FD-AE31-FF68-70F9-874400F15977}"/>
              </a:ext>
            </a:extLst>
          </p:cNvPr>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17:notes">
            <a:extLst>
              <a:ext uri="{FF2B5EF4-FFF2-40B4-BE49-F238E27FC236}">
                <a16:creationId xmlns:a16="http://schemas.microsoft.com/office/drawing/2014/main" id="{5E19A866-E889-5949-D813-9AF6A5081982}"/>
              </a:ext>
            </a:extLst>
          </p:cNvPr>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i="1" dirty="0"/>
              <a:t>Do you have an order you would like to place online?</a:t>
            </a:r>
            <a:endParaRPr dirty="0"/>
          </a:p>
          <a:p>
            <a:pPr marL="0" lvl="0" indent="0" algn="l" rtl="0">
              <a:spcBef>
                <a:spcPts val="0"/>
              </a:spcBef>
              <a:spcAft>
                <a:spcPts val="0"/>
              </a:spcAft>
              <a:buNone/>
            </a:pPr>
            <a:endParaRPr i="1" dirty="0"/>
          </a:p>
          <a:p>
            <a:pPr marL="0" lvl="0" indent="0" algn="l" rtl="0">
              <a:spcBef>
                <a:spcPts val="0"/>
              </a:spcBef>
              <a:spcAft>
                <a:spcPts val="0"/>
              </a:spcAft>
              <a:buNone/>
            </a:pPr>
            <a:r>
              <a:rPr lang="en-US" dirty="0"/>
              <a:t>Examples of vendors that might fall under this category are:</a:t>
            </a:r>
            <a:endParaRPr dirty="0"/>
          </a:p>
          <a:p>
            <a:pPr marL="149899" lvl="0" indent="-149899" algn="l" rtl="0">
              <a:spcBef>
                <a:spcPts val="0"/>
              </a:spcBef>
              <a:spcAft>
                <a:spcPts val="0"/>
              </a:spcAft>
              <a:buClr>
                <a:schemeClr val="dk1"/>
              </a:buClr>
              <a:buSzPts val="1200"/>
              <a:buFont typeface="Arial"/>
              <a:buChar char="•"/>
            </a:pPr>
            <a:r>
              <a:rPr lang="en-US" dirty="0"/>
              <a:t>Amazon</a:t>
            </a:r>
            <a:endParaRPr dirty="0"/>
          </a:p>
          <a:p>
            <a:pPr marL="149899" lvl="0" indent="-149899" algn="l" rtl="0">
              <a:spcBef>
                <a:spcPts val="0"/>
              </a:spcBef>
              <a:spcAft>
                <a:spcPts val="0"/>
              </a:spcAft>
              <a:buClr>
                <a:schemeClr val="dk1"/>
              </a:buClr>
              <a:buSzPts val="1200"/>
              <a:buFont typeface="Arial"/>
              <a:buChar char="•"/>
            </a:pPr>
            <a:r>
              <a:rPr lang="en-US" dirty="0"/>
              <a:t>Panera Bread</a:t>
            </a:r>
            <a:endParaRPr dirty="0"/>
          </a:p>
          <a:p>
            <a:pPr marL="149899" lvl="0" indent="-149899" algn="l" rtl="0">
              <a:spcBef>
                <a:spcPts val="0"/>
              </a:spcBef>
              <a:spcAft>
                <a:spcPts val="0"/>
              </a:spcAft>
              <a:buClr>
                <a:schemeClr val="dk1"/>
              </a:buClr>
              <a:buSzPts val="1200"/>
              <a:buFont typeface="Arial"/>
              <a:buChar char="•"/>
            </a:pPr>
            <a:r>
              <a:rPr lang="en-US" dirty="0"/>
              <a:t>Enterprise Rental Car</a:t>
            </a:r>
            <a:endParaRPr dirty="0"/>
          </a:p>
          <a:p>
            <a:pPr marL="149899" lvl="0" indent="-149899" algn="l" rtl="0">
              <a:spcBef>
                <a:spcPts val="0"/>
              </a:spcBef>
              <a:spcAft>
                <a:spcPts val="0"/>
              </a:spcAft>
              <a:buClr>
                <a:schemeClr val="dk1"/>
              </a:buClr>
              <a:buSzPts val="1200"/>
              <a:buFont typeface="Arial"/>
              <a:buChar char="•"/>
            </a:pPr>
            <a:r>
              <a:rPr lang="en-US" dirty="0"/>
              <a:t>BJ’s</a:t>
            </a:r>
            <a:endParaRPr dirty="0"/>
          </a:p>
          <a:p>
            <a:pPr marL="149899" lvl="0" indent="-149899" algn="l" rtl="0">
              <a:spcBef>
                <a:spcPts val="0"/>
              </a:spcBef>
              <a:spcAft>
                <a:spcPts val="0"/>
              </a:spcAft>
              <a:buClr>
                <a:schemeClr val="dk1"/>
              </a:buClr>
              <a:buSzPts val="1200"/>
              <a:buFont typeface="Arial"/>
              <a:buChar char="•"/>
            </a:pPr>
            <a:r>
              <a:rPr lang="en-US" dirty="0"/>
              <a:t>Copy Center requests</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this is your request, how would you like the order placed?  Would you like someone to order it on your behalf, or would you like to set up a time to meet with someone to place the order?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you select Yes, please place this order on my behalf and do not provide the links and quantities of the items you would like ordered; your form will be sent back to you for edits.  Keep watching the chat of the FTR form submitted to see if more information is needed from you.  Sometimes the item you requested to order is no longer available.  The accountant will reach out in the chat of the FTR to find out what to do in that case.</a:t>
            </a:r>
          </a:p>
          <a:p>
            <a:pPr marL="0" lvl="0" indent="0" algn="l" rtl="0">
              <a:spcBef>
                <a:spcPts val="0"/>
              </a:spcBef>
              <a:spcAft>
                <a:spcPts val="0"/>
              </a:spcAft>
              <a:buNone/>
            </a:pPr>
            <a:endParaRPr dirty="0"/>
          </a:p>
          <a:p>
            <a:pPr marL="0" lvl="0" indent="0" algn="l" rtl="0">
              <a:spcBef>
                <a:spcPts val="0"/>
              </a:spcBef>
              <a:spcAft>
                <a:spcPts val="0"/>
              </a:spcAft>
              <a:buNone/>
            </a:pPr>
            <a:r>
              <a:rPr lang="en-US" dirty="0"/>
              <a:t>Please remember – we are asking groups to make an appointment to come to order pizza for your General Interest Meetings.  We order an extremely large quantity of pizza, especially at the beginning of each semester.  By coming in, to place the order with the accountant, we will make sure that it is delivered to the correct location on campus and hopefully avoid miscommunications with the pizza vendors.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4234398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8: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Organizations that have received approval to travel and require a hotel stay can use the SOFO Lucid travel link indicated:  </a:t>
            </a:r>
            <a:r>
              <a:rPr lang="en-US" u="sng" dirty="0">
                <a:latin typeface="Corbel"/>
                <a:ea typeface="Corbel"/>
                <a:cs typeface="Corbel"/>
                <a:sym typeface="Corbel"/>
                <a:hlinkClick r:id="rId3"/>
              </a:rPr>
              <a:t>https://rochester.lucidhotels.us/</a:t>
            </a:r>
            <a:r>
              <a:rPr lang="en-US" u="none" dirty="0">
                <a:latin typeface="Corbel"/>
                <a:ea typeface="Corbel"/>
                <a:cs typeface="Corbel"/>
                <a:sym typeface="Corbel"/>
              </a:rPr>
              <a:t>.  </a:t>
            </a:r>
            <a:endParaRPr dirty="0"/>
          </a:p>
          <a:p>
            <a:pPr marL="0" lvl="0" indent="0" algn="l" rtl="0">
              <a:spcBef>
                <a:spcPts val="0"/>
              </a:spcBef>
              <a:spcAft>
                <a:spcPts val="0"/>
              </a:spcAft>
              <a:buNone/>
            </a:pPr>
            <a:endParaRPr dirty="0">
              <a:latin typeface="Corbel"/>
              <a:ea typeface="Corbel"/>
              <a:cs typeface="Corbel"/>
              <a:sym typeface="Corbel"/>
            </a:endParaRPr>
          </a:p>
          <a:p>
            <a:pPr marL="0" lvl="0" indent="0" algn="l" rtl="0">
              <a:spcBef>
                <a:spcPts val="0"/>
              </a:spcBef>
              <a:spcAft>
                <a:spcPts val="0"/>
              </a:spcAft>
              <a:buNone/>
            </a:pPr>
            <a:r>
              <a:rPr lang="en-US" dirty="0">
                <a:latin typeface="Corbel"/>
                <a:ea typeface="Corbel"/>
                <a:cs typeface="Corbel"/>
                <a:sym typeface="Corbel"/>
              </a:rPr>
              <a:t>Once the FTR form has been approved, hotel reservations using the link above can be processed by the Business Manager outside of SOFO and do not require assistance from SOFO, OR they can be placed in person with an accountant. </a:t>
            </a:r>
            <a:r>
              <a:rPr lang="en-US" u="none" dirty="0">
                <a:latin typeface="Corbel"/>
                <a:ea typeface="Corbel"/>
                <a:cs typeface="Corbel"/>
                <a:sym typeface="Corbel"/>
              </a:rPr>
              <a:t>This link is particular to us, and you should see the U of R Logo in the corner of that screen when you make a reservation.  That’s how you know you are on the right page.</a:t>
            </a:r>
            <a:r>
              <a:rPr lang="en-US" dirty="0">
                <a:latin typeface="Corbel"/>
                <a:ea typeface="Corbel"/>
                <a:cs typeface="Corbel"/>
                <a:sym typeface="Corbel"/>
              </a:rPr>
              <a:t>  It is very important if you are making hotel reservations that you read all the amenities with each particular hotel.  Sometimes they require at least 1 person to be over the age of 21.  I would suggest that you make an appointment with your student acct to do your first hotel reservation so you understand the process. </a:t>
            </a:r>
            <a:endParaRPr dirty="0"/>
          </a:p>
          <a:p>
            <a:pPr marL="0" lvl="0" indent="0" algn="l" rtl="0">
              <a:spcBef>
                <a:spcPts val="0"/>
              </a:spcBef>
              <a:spcAft>
                <a:spcPts val="0"/>
              </a:spcAft>
              <a:buNone/>
            </a:pPr>
            <a:endParaRPr dirty="0">
              <a:latin typeface="Corbel"/>
              <a:ea typeface="Corbel"/>
              <a:cs typeface="Corbel"/>
              <a:sym typeface="Corbel"/>
            </a:endParaRPr>
          </a:p>
          <a:p>
            <a:pPr marL="0" lvl="0" indent="0" algn="l" rtl="0">
              <a:spcBef>
                <a:spcPts val="0"/>
              </a:spcBef>
              <a:spcAft>
                <a:spcPts val="0"/>
              </a:spcAft>
              <a:buNone/>
            </a:pPr>
            <a:r>
              <a:rPr lang="en-US" dirty="0"/>
              <a:t>There is also a video from Lucid Travel that is posted on the sa.rochester.edu website with step-by-step directions on how to make those reservations.  All hotel reservations must go through Lucid Travel.  If your organization wants to make a reservation outside of Lucid travel, an exception form should be submitted.</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0: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For payment of invoices and contracts, please use the Check transaction type in the drop-down menu on the FTR form.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Checks will be issued twice per week; currently, they are scheduled for  Tuesdays and Fridays.  Please be sure to plan accordingly, keeping the 2-3 day processing time in mind.</a:t>
            </a:r>
            <a:endParaRPr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order to process payment to an </a:t>
            </a:r>
            <a:r>
              <a:rPr lang="en-US" b="1" dirty="0"/>
              <a:t>individual</a:t>
            </a:r>
            <a:r>
              <a:rPr lang="en-US" dirty="0"/>
              <a:t> service provider we must receive a completed and signed W‐9 form, which provides us with their Tax Id so that a 1099 tax form can be  issued by the University for tax implications, if necessary.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1: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Student Organizations that intend to pay someone for </a:t>
            </a:r>
            <a:r>
              <a:rPr lang="en-US" b="1" dirty="0"/>
              <a:t>services</a:t>
            </a:r>
            <a:r>
              <a:rPr lang="en-US" dirty="0"/>
              <a:t> provided, (which may include services like photography, </a:t>
            </a:r>
            <a:r>
              <a:rPr lang="en-US" dirty="0" err="1"/>
              <a:t>Dj’s</a:t>
            </a:r>
            <a:r>
              <a:rPr lang="en-US" dirty="0"/>
              <a:t>, etc.) </a:t>
            </a:r>
            <a:r>
              <a:rPr lang="en-US" i="1" dirty="0"/>
              <a:t>they</a:t>
            </a:r>
            <a:r>
              <a:rPr lang="en-US" dirty="0"/>
              <a:t> must use the WCSA’s Standard Agreement Form.  This includes External Caterers for large dinner events.  If the event is considered a Large Event, on the 30-day timeline, then you will most likely need to submit a service agreement for the caterer as well.</a:t>
            </a:r>
            <a:endParaRPr dirty="0"/>
          </a:p>
          <a:p>
            <a:pPr marL="0" lvl="0" indent="0" algn="l" rtl="0">
              <a:spcBef>
                <a:spcPts val="0"/>
              </a:spcBef>
              <a:spcAft>
                <a:spcPts val="0"/>
              </a:spcAft>
              <a:buNone/>
            </a:pPr>
            <a:r>
              <a:rPr lang="en-US" dirty="0"/>
              <a:t>Work with your Advisor on this.  Questions regarding the necessity of a  Contract or Standard Agreement form can be directed to your advisor as well.   </a:t>
            </a:r>
            <a:endParaRPr dirty="0"/>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3: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SOFO has credit cards for the vendors listed on this slide, and they can</a:t>
            </a:r>
            <a:r>
              <a:rPr lang="en-US" sz="1000" dirty="0"/>
              <a:t> be signed out during SOFO office hours by the Business Manager.  Credit Cards must be returned by end of day the following business day or a $5 late fee will be assessed per day.</a:t>
            </a:r>
            <a:endParaRPr dirty="0"/>
          </a:p>
          <a:p>
            <a:pPr marL="0" lvl="0" indent="0" algn="l" rtl="0">
              <a:spcBef>
                <a:spcPts val="0"/>
              </a:spcBef>
              <a:spcAft>
                <a:spcPts val="0"/>
              </a:spcAft>
              <a:buNone/>
            </a:pPr>
            <a:endParaRPr sz="1000" dirty="0"/>
          </a:p>
          <a:p>
            <a:pPr marL="0" lvl="0" indent="0" algn="l" rtl="0">
              <a:spcBef>
                <a:spcPts val="0"/>
              </a:spcBef>
              <a:spcAft>
                <a:spcPts val="0"/>
              </a:spcAft>
              <a:buNone/>
            </a:pPr>
            <a:r>
              <a:rPr lang="en-US" sz="1000" dirty="0"/>
              <a:t>For example, if a credit card is signed out on a Monday, it must be returned by Tuesday at 4:30 pm.  If a credit card is signed out on a Friday, it must be returned by Monday at 4:30 pm.</a:t>
            </a:r>
            <a:endParaRPr dirty="0"/>
          </a:p>
          <a:p>
            <a:pPr marL="0" lvl="0" indent="0" algn="l" rtl="0">
              <a:spcBef>
                <a:spcPts val="0"/>
              </a:spcBef>
              <a:spcAft>
                <a:spcPts val="0"/>
              </a:spcAft>
              <a:buNone/>
            </a:pPr>
            <a:endParaRPr sz="1000" dirty="0"/>
          </a:p>
          <a:p>
            <a:pPr marL="0" lvl="0" indent="0" algn="l" rtl="0">
              <a:spcBef>
                <a:spcPts val="0"/>
              </a:spcBef>
              <a:spcAft>
                <a:spcPts val="0"/>
              </a:spcAft>
              <a:buNone/>
            </a:pPr>
            <a:r>
              <a:rPr lang="en-US" sz="1000" dirty="0"/>
              <a:t>**Credit Cards MUST always be returned with a receipt**  Please remember if these timelines are not followed, it will reflect negatively on your organization’s SOAR report.</a:t>
            </a:r>
            <a:endParaRPr dirty="0"/>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4: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Credit Cards and receipts can go in the Credit Card Drop box outside the SOFO office door or can be left with a SOFO employee in the office.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They should never be placed in a mailbox or any other container.  </a:t>
            </a:r>
            <a:endParaRPr dirty="0"/>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2: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As mentioned previously, if a NON-UR vendor provides your group with a quote – often they are looking for a Purchase Order, which is consider a “promise to pay”.  We can issue the Purchase Order so that they can start production of your order and then we issue the check once the final details of the order have been finalized.</a:t>
            </a: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f4ce81cf76_1_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g2f4ce81cf76_1_0:notes"/>
          <p:cNvSpPr txBox="1">
            <a:spLocks noGrp="1"/>
          </p:cNvSpPr>
          <p:nvPr>
            <p:ph type="body" idx="1"/>
          </p:nvPr>
        </p:nvSpPr>
        <p:spPr>
          <a:xfrm>
            <a:off x="731520" y="4620578"/>
            <a:ext cx="5852100" cy="37806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SOFO has set up arrangements with a few local vendors who have agreed to accept a Purchase Order as payment instead of a credit card.  Those businesses are located on this slide.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000" dirty="0"/>
              <a:t>Purchase orders can be picked up during SOFO office hours by the Business Manager.  You would then take the PO to the local vendor and present it at the register to pay.  They will take a copy and give you a receipt.   Receipts for the purchase order must be returned by end of day the following business day, just like the credit cards that are signed out.  We would then make payment to those vendors based on the receipts submitted.</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9: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I’m now going to talk through a few of the TRANSACTION TYPES that you will select when completing the FTR.  Again, step-by-step instructions are available in the FTR training video.  This slide talks about the difference between a check and a purchase order:</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 major difference between the two is whether the word Invoice or Quote appears on the documentation.  If the document says Invoice, you would submit the FTR and select Check as the transaction type.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the document says Quote on it, we can not issue a check until it is converted from a Quote to an invoice.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In general, the purpose of a quote is that the vendor is indicating to your organization that they anticipate the cost for their services to be X… this means that the amount due could change based on a number of factors, for example: the number of people that they will be providing services for.  Because this number is not concrete at the time that a Quote is issued, SOFO can not issue payment until the vendor has converted the Quote into a Final Invoice, as that is when we know what the final amount due will be.   If you have questions and are not sure how to tell what you have been provided, please feel free to ask your accountant or someone in SOFO, and we can help you navigate this.</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23: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i="1" dirty="0"/>
              <a:t>Read the slide:</a:t>
            </a:r>
            <a:endParaRPr dirty="0"/>
          </a:p>
          <a:p>
            <a:pPr marL="0" lvl="0" indent="0" algn="l" rtl="0">
              <a:spcBef>
                <a:spcPts val="0"/>
              </a:spcBef>
              <a:spcAft>
                <a:spcPts val="0"/>
              </a:spcAft>
              <a:buNone/>
            </a:pPr>
            <a:r>
              <a:rPr lang="en-US" dirty="0"/>
              <a:t>Includes Co-sponsorships.  This includes other departments like BIC, OMSA, the Music Department and others. You need to submit a FTR form in order to make sure you get the funds that you are promised from these other departments, and include all the information for the transfer (like the contact person’s name and email from the other department).  This is the only way we can be sure that the transfer is going to be completed.</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20: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Read 1</a:t>
            </a:r>
            <a:r>
              <a:rPr lang="en-US" baseline="30000" dirty="0"/>
              <a:t>st</a:t>
            </a:r>
            <a:r>
              <a:rPr lang="en-US" dirty="0"/>
              <a:t> 4 bullets</a:t>
            </a:r>
            <a:endParaRPr dirty="0"/>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5: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These are the other Transaction Types available on the FTR in the drop-down Menu.  They are all fairly self-explanatory in what they are asking.</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24: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If you have any money to deposit into your student organization account, all deposits must be handed to and verified by a SOFO employee.</a:t>
            </a:r>
            <a:endParaRPr dirty="0"/>
          </a:p>
          <a:p>
            <a:pPr marL="0" lvl="0" indent="0" algn="l" rtl="0">
              <a:spcBef>
                <a:spcPts val="0"/>
              </a:spcBef>
              <a:spcAft>
                <a:spcPts val="0"/>
              </a:spcAft>
              <a:buNone/>
            </a:pPr>
            <a:r>
              <a:rPr lang="en-US" dirty="0"/>
              <a:t>A Blue Deposit ticket must be attached to the items being deposited, and can be found in SOFO when you drop off the deposit.</a:t>
            </a:r>
            <a:endParaRPr dirty="0"/>
          </a:p>
          <a:p>
            <a:pPr marL="0" lvl="0" indent="0" algn="l" rtl="0">
              <a:spcBef>
                <a:spcPts val="0"/>
              </a:spcBef>
              <a:spcAft>
                <a:spcPts val="0"/>
              </a:spcAft>
              <a:buNone/>
            </a:pPr>
            <a:r>
              <a:rPr lang="en-US" dirty="0"/>
              <a:t>Only 1 deposit slip is needed if all items are being deposited to the same “account”.</a:t>
            </a:r>
            <a:endParaRPr dirty="0"/>
          </a:p>
          <a:p>
            <a:pPr marL="0" lvl="0" indent="0" algn="l" rtl="0">
              <a:spcBef>
                <a:spcPts val="0"/>
              </a:spcBef>
              <a:spcAft>
                <a:spcPts val="0"/>
              </a:spcAft>
              <a:buNone/>
            </a:pPr>
            <a:r>
              <a:rPr lang="en-US" dirty="0"/>
              <a:t>If you would like separate entries for the items on your monthly report, you should fill out 1 deposit ticket per item.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All checks should be written out to the University of Rochester.  The name of the  Organization can be included in the memo line.  It is important that the Source of funds be indicated on the BLUE deposit slip, and a detailed description be provided, as that information is what will appear on your monthly report.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ALL CASH collected at the Shops @ Wilco should be deposited in SOFO as soon as your fundraiser is over!  If SOFO is not open when your shops event is concluding, you need to contact the building manager to let you into SOFO to deposit the funds into the safe.  There are deposit tickets in the Cash Box from Shops @ Wilco.  This is the only exception for handing your deposit to a SOFO employee – building manager.  Cash should never be left unattended.</a:t>
            </a:r>
            <a:endParaRPr dirty="0"/>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35: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sz="1400" b="1" dirty="0">
                <a:solidFill>
                  <a:srgbClr val="FF0000"/>
                </a:solidFill>
              </a:rPr>
              <a:t>Kahoot!!</a:t>
            </a:r>
          </a:p>
          <a:p>
            <a:pPr marL="0" lvl="0" indent="0" algn="l" rtl="0">
              <a:spcBef>
                <a:spcPts val="0"/>
              </a:spcBef>
              <a:spcAft>
                <a:spcPts val="0"/>
              </a:spcAft>
              <a:buNone/>
            </a:pPr>
            <a:endParaRPr lang="en-US" dirty="0">
              <a:solidFill>
                <a:schemeClr val="lt1"/>
              </a:solidFill>
            </a:endParaRPr>
          </a:p>
          <a:p>
            <a:pPr marL="0" lvl="0" indent="0" algn="l" rtl="0">
              <a:spcBef>
                <a:spcPts val="0"/>
              </a:spcBef>
              <a:spcAft>
                <a:spcPts val="0"/>
              </a:spcAft>
              <a:buNone/>
            </a:pPr>
            <a:r>
              <a:rPr lang="en-US" dirty="0">
                <a:solidFill>
                  <a:schemeClr val="lt1"/>
                </a:solidFill>
              </a:rPr>
              <a:t>Score a 75% or higher on the Business Manager quiz – AGAIN, don’t worry about the points that are scored, you only need to know if you PASSED !</a:t>
            </a:r>
            <a:endParaRPr dirty="0">
              <a:solidFill>
                <a:schemeClr val="lt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3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36:notes"/>
          <p:cNvSpPr txBox="1">
            <a:spLocks noGrp="1"/>
          </p:cNvSpPr>
          <p:nvPr>
            <p:ph type="body" idx="1"/>
          </p:nvPr>
        </p:nvSpPr>
        <p:spPr>
          <a:xfrm>
            <a:off x="731520" y="4620578"/>
            <a:ext cx="5852160" cy="3780473"/>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6"/>
          <p:cNvSpPr>
            <a:spLocks noGrp="1"/>
          </p:cNvSpPr>
          <p:nvPr>
            <p:ph type="pic" idx="2"/>
          </p:nvPr>
        </p:nvSpPr>
        <p:spPr>
          <a:xfrm>
            <a:off x="5183188" y="987425"/>
            <a:ext cx="6172200" cy="4873625"/>
          </a:xfrm>
          <a:prstGeom prst="rect">
            <a:avLst/>
          </a:prstGeom>
          <a:noFill/>
          <a:ln>
            <a:noFill/>
          </a:ln>
        </p:spPr>
      </p:sp>
      <p:sp>
        <p:nvSpPr>
          <p:cNvPr id="68" name="Google Shape;68;p4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Student.Activities@rochester.edu" TargetMode="External"/><Relationship Id="rId4" Type="http://schemas.openxmlformats.org/officeDocument/2006/relationships/hyperlink" Target="mailto:askSAAC@rochester.ed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hyperlink" Target="https://rochester.lucidhotels.u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hyperlink" Target="https://www.rochester.edu/college/wcsa/services/student-org-printing.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654049" y="3024683"/>
            <a:ext cx="10883899" cy="3376117"/>
          </a:xfrm>
          <a:prstGeom prst="rect">
            <a:avLst/>
          </a:prstGeom>
          <a:noFill/>
          <a:ln>
            <a:noFill/>
          </a:ln>
        </p:spPr>
        <p:txBody>
          <a:bodyPr spcFirstLastPara="1" wrap="square" lIns="91425" tIns="45700" rIns="91425" bIns="45700" anchor="b" anchorCtr="0">
            <a:normAutofit/>
          </a:bodyPr>
          <a:lstStyle/>
          <a:p>
            <a:pPr marL="0" lvl="0" indent="0" rtl="0">
              <a:lnSpc>
                <a:spcPct val="100000"/>
              </a:lnSpc>
              <a:spcBef>
                <a:spcPts val="0"/>
              </a:spcBef>
              <a:spcAft>
                <a:spcPts val="0"/>
              </a:spcAft>
              <a:buClr>
                <a:srgbClr val="FFC000"/>
              </a:buClr>
              <a:buSzPct val="100000"/>
              <a:buFont typeface="Anton"/>
              <a:buNone/>
            </a:pPr>
            <a:r>
              <a:rPr lang="en-US" sz="5300" dirty="0">
                <a:solidFill>
                  <a:srgbClr val="FFC000"/>
                </a:solidFill>
                <a:latin typeface="Anton"/>
                <a:ea typeface="Anton"/>
                <a:cs typeface="Anton"/>
                <a:sym typeface="Anton"/>
              </a:rPr>
              <a:t>Financial Transaction Request Training</a:t>
            </a:r>
            <a:br>
              <a:rPr lang="en-US" sz="5300" dirty="0">
                <a:solidFill>
                  <a:srgbClr val="FFC000"/>
                </a:solidFill>
                <a:latin typeface="Anton"/>
                <a:ea typeface="Anton"/>
                <a:cs typeface="Anton"/>
                <a:sym typeface="Anton"/>
              </a:rPr>
            </a:br>
            <a:br>
              <a:rPr lang="en-US" sz="1000" dirty="0">
                <a:solidFill>
                  <a:srgbClr val="FFC000"/>
                </a:solidFill>
                <a:latin typeface="Anton"/>
                <a:ea typeface="Anton"/>
                <a:cs typeface="Anton"/>
                <a:sym typeface="Anton"/>
              </a:rPr>
            </a:br>
            <a:r>
              <a:rPr lang="en-US" sz="5300" dirty="0">
                <a:solidFill>
                  <a:srgbClr val="FFC000"/>
                </a:solidFill>
                <a:latin typeface="Anton"/>
                <a:ea typeface="Anton"/>
                <a:cs typeface="Anton"/>
                <a:sym typeface="Anton"/>
              </a:rPr>
              <a:t>(Abridged Version)</a:t>
            </a:r>
            <a:br>
              <a:rPr lang="en-US" sz="5300" dirty="0">
                <a:solidFill>
                  <a:srgbClr val="FFC000"/>
                </a:solidFill>
                <a:latin typeface="Anton"/>
                <a:ea typeface="Anton"/>
                <a:cs typeface="Anton"/>
                <a:sym typeface="Anton"/>
              </a:rPr>
            </a:br>
            <a:br>
              <a:rPr lang="en-US" sz="1000" dirty="0">
                <a:solidFill>
                  <a:srgbClr val="FFC000"/>
                </a:solidFill>
                <a:latin typeface="Anton"/>
                <a:ea typeface="Anton"/>
                <a:cs typeface="Anton"/>
                <a:sym typeface="Anton"/>
              </a:rPr>
            </a:br>
            <a:r>
              <a:rPr lang="en-US" sz="2700" dirty="0">
                <a:solidFill>
                  <a:schemeClr val="lt1"/>
                </a:solidFill>
                <a:latin typeface="Bodoni"/>
                <a:ea typeface="Bodoni"/>
                <a:cs typeface="Bodoni"/>
                <a:sym typeface="Bodoni"/>
              </a:rPr>
              <a:t>Student Organization Finance Office </a:t>
            </a:r>
            <a:br>
              <a:rPr lang="en-US" sz="2700" dirty="0">
                <a:solidFill>
                  <a:schemeClr val="lt1"/>
                </a:solidFill>
                <a:latin typeface="Bodoni"/>
                <a:ea typeface="Bodoni"/>
                <a:cs typeface="Bodoni"/>
                <a:sym typeface="Bodoni"/>
              </a:rPr>
            </a:br>
            <a:r>
              <a:rPr lang="en-US" sz="2700" dirty="0">
                <a:solidFill>
                  <a:schemeClr val="lt1"/>
                </a:solidFill>
                <a:latin typeface="Bodoni"/>
                <a:ea typeface="Bodoni"/>
                <a:cs typeface="Bodoni"/>
                <a:sym typeface="Bodoni"/>
              </a:rPr>
              <a:t>Fall Business Manager Training 2026</a:t>
            </a:r>
            <a:endParaRPr sz="8000" dirty="0">
              <a:solidFill>
                <a:srgbClr val="FFC000"/>
              </a:solidFill>
              <a:latin typeface="Anton"/>
              <a:ea typeface="Anton"/>
              <a:cs typeface="Anton"/>
              <a:sym typeface="Anton"/>
            </a:endParaRPr>
          </a:p>
        </p:txBody>
      </p:sp>
      <p:pic>
        <p:nvPicPr>
          <p:cNvPr id="89" name="Google Shape;89;p1"/>
          <p:cNvPicPr preferRelativeResize="0"/>
          <p:nvPr/>
        </p:nvPicPr>
        <p:blipFill rotWithShape="1">
          <a:blip r:embed="rId3">
            <a:alphaModFix/>
          </a:blip>
          <a:srcRect/>
          <a:stretch/>
        </p:blipFill>
        <p:spPr>
          <a:xfrm>
            <a:off x="4447754" y="52883"/>
            <a:ext cx="3296491" cy="33761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94"/>
        <p:cNvGrpSpPr/>
        <p:nvPr/>
      </p:nvGrpSpPr>
      <p:grpSpPr>
        <a:xfrm>
          <a:off x="0" y="0"/>
          <a:ext cx="0" cy="0"/>
          <a:chOff x="0" y="0"/>
          <a:chExt cx="0" cy="0"/>
        </a:xfrm>
      </p:grpSpPr>
      <p:sp>
        <p:nvSpPr>
          <p:cNvPr id="95" name="Google Shape;95;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What is SOFO?</a:t>
            </a:r>
            <a:endParaRPr dirty="0"/>
          </a:p>
        </p:txBody>
      </p:sp>
      <p:sp>
        <p:nvSpPr>
          <p:cNvPr id="96" name="Google Shape;96;p2"/>
          <p:cNvSpPr txBox="1">
            <a:spLocks noGrp="1"/>
          </p:cNvSpPr>
          <p:nvPr>
            <p:ph type="body" idx="1"/>
          </p:nvPr>
        </p:nvSpPr>
        <p:spPr>
          <a:xfrm>
            <a:off x="691944" y="1388137"/>
            <a:ext cx="10808110" cy="51047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3200"/>
              <a:buNone/>
            </a:pPr>
            <a:r>
              <a:rPr lang="en-US" sz="4400" b="1" u="sng" dirty="0">
                <a:solidFill>
                  <a:schemeClr val="lt1"/>
                </a:solidFill>
                <a:latin typeface="Calibri"/>
                <a:ea typeface="Calibri"/>
                <a:cs typeface="Calibri"/>
                <a:sym typeface="Calibri"/>
              </a:rPr>
              <a:t>S</a:t>
            </a:r>
            <a:r>
              <a:rPr lang="en-US" sz="3200" dirty="0">
                <a:solidFill>
                  <a:schemeClr val="lt1"/>
                </a:solidFill>
                <a:latin typeface="Calibri"/>
                <a:ea typeface="Calibri"/>
                <a:cs typeface="Calibri"/>
                <a:sym typeface="Calibri"/>
              </a:rPr>
              <a:t>tudent </a:t>
            </a:r>
            <a:r>
              <a:rPr lang="en-US" sz="4400" b="1" u="sng" dirty="0">
                <a:solidFill>
                  <a:schemeClr val="lt1"/>
                </a:solidFill>
                <a:latin typeface="Calibri"/>
                <a:ea typeface="Calibri"/>
                <a:cs typeface="Calibri"/>
                <a:sym typeface="Calibri"/>
              </a:rPr>
              <a:t>O</a:t>
            </a:r>
            <a:r>
              <a:rPr lang="en-US" sz="3200" dirty="0">
                <a:solidFill>
                  <a:schemeClr val="lt1"/>
                </a:solidFill>
                <a:latin typeface="Calibri"/>
                <a:ea typeface="Calibri"/>
                <a:cs typeface="Calibri"/>
                <a:sym typeface="Calibri"/>
              </a:rPr>
              <a:t>rganization </a:t>
            </a:r>
            <a:r>
              <a:rPr lang="en-US" sz="4400" b="1" u="sng" dirty="0">
                <a:solidFill>
                  <a:schemeClr val="lt1"/>
                </a:solidFill>
                <a:latin typeface="Calibri"/>
                <a:ea typeface="Calibri"/>
                <a:cs typeface="Calibri"/>
                <a:sym typeface="Calibri"/>
              </a:rPr>
              <a:t>F</a:t>
            </a:r>
            <a:r>
              <a:rPr lang="en-US" sz="3200" dirty="0">
                <a:solidFill>
                  <a:schemeClr val="lt1"/>
                </a:solidFill>
                <a:latin typeface="Calibri"/>
                <a:ea typeface="Calibri"/>
                <a:cs typeface="Calibri"/>
                <a:sym typeface="Calibri"/>
              </a:rPr>
              <a:t>inance </a:t>
            </a:r>
            <a:r>
              <a:rPr lang="en-US" sz="4400" b="1" u="sng" dirty="0">
                <a:solidFill>
                  <a:schemeClr val="lt1"/>
                </a:solidFill>
                <a:latin typeface="Calibri"/>
                <a:ea typeface="Calibri"/>
                <a:cs typeface="Calibri"/>
                <a:sym typeface="Calibri"/>
              </a:rPr>
              <a:t>O</a:t>
            </a:r>
            <a:r>
              <a:rPr lang="en-US" sz="3200" dirty="0">
                <a:solidFill>
                  <a:schemeClr val="lt1"/>
                </a:solidFill>
                <a:latin typeface="Calibri"/>
                <a:ea typeface="Calibri"/>
                <a:cs typeface="Calibri"/>
                <a:sym typeface="Calibri"/>
              </a:rPr>
              <a:t>ffice</a:t>
            </a:r>
          </a:p>
          <a:p>
            <a:pPr marL="0" lvl="0" indent="0" algn="ctr" rtl="0">
              <a:lnSpc>
                <a:spcPct val="90000"/>
              </a:lnSpc>
              <a:spcBef>
                <a:spcPts val="0"/>
              </a:spcBef>
              <a:spcAft>
                <a:spcPts val="0"/>
              </a:spcAft>
              <a:buClr>
                <a:schemeClr val="lt1"/>
              </a:buClr>
              <a:buSzPts val="3200"/>
              <a:buNone/>
            </a:pPr>
            <a:endParaRPr lang="en-US" sz="2400" dirty="0">
              <a:solidFill>
                <a:schemeClr val="lt1"/>
              </a:solidFill>
              <a:latin typeface="Calibri"/>
              <a:ea typeface="Calibri"/>
              <a:cs typeface="Calibri"/>
              <a:sym typeface="Calibri"/>
            </a:endParaRPr>
          </a:p>
          <a:p>
            <a:pPr marL="0" lvl="0" indent="0" algn="ctr" rtl="0">
              <a:lnSpc>
                <a:spcPct val="90000"/>
              </a:lnSpc>
              <a:spcBef>
                <a:spcPts val="0"/>
              </a:spcBef>
              <a:spcAft>
                <a:spcPts val="0"/>
              </a:spcAft>
              <a:buClr>
                <a:schemeClr val="lt1"/>
              </a:buClr>
              <a:buSzPts val="3200"/>
              <a:buNone/>
            </a:pPr>
            <a:r>
              <a:rPr lang="en-US" dirty="0">
                <a:solidFill>
                  <a:schemeClr val="lt1"/>
                </a:solidFill>
                <a:latin typeface="Calibri"/>
                <a:ea typeface="Calibri"/>
                <a:cs typeface="Calibri"/>
                <a:sym typeface="Calibri"/>
              </a:rPr>
              <a:t>Where Business Managers can initiate transactions, access funds, or ask questions related to their SAAC budget or SOFO account.</a:t>
            </a:r>
            <a:endParaRPr dirty="0"/>
          </a:p>
          <a:p>
            <a:pPr marL="0" lvl="0" indent="0" algn="ctr" rtl="0">
              <a:lnSpc>
                <a:spcPct val="90000"/>
              </a:lnSpc>
              <a:spcBef>
                <a:spcPts val="1000"/>
              </a:spcBef>
              <a:spcAft>
                <a:spcPts val="0"/>
              </a:spcAft>
              <a:buClr>
                <a:schemeClr val="dk1"/>
              </a:buClr>
              <a:buSzPts val="3200"/>
              <a:buNone/>
            </a:pPr>
            <a:endParaRPr dirty="0">
              <a:solidFill>
                <a:schemeClr val="lt1"/>
              </a:solidFill>
              <a:latin typeface="Calibri"/>
              <a:ea typeface="Calibri"/>
              <a:cs typeface="Calibri"/>
              <a:sym typeface="Calibri"/>
            </a:endParaRPr>
          </a:p>
          <a:p>
            <a:pPr marL="0" lvl="0" indent="0" algn="ctr" rtl="0">
              <a:lnSpc>
                <a:spcPct val="90000"/>
              </a:lnSpc>
              <a:spcBef>
                <a:spcPts val="1000"/>
              </a:spcBef>
              <a:spcAft>
                <a:spcPts val="0"/>
              </a:spcAft>
              <a:buClr>
                <a:schemeClr val="lt1"/>
              </a:buClr>
              <a:buSzPts val="3200"/>
              <a:buNone/>
            </a:pPr>
            <a:r>
              <a:rPr lang="en-US" dirty="0">
                <a:solidFill>
                  <a:schemeClr val="lt1"/>
                </a:solidFill>
                <a:latin typeface="Calibri"/>
                <a:ea typeface="Calibri"/>
                <a:cs typeface="Calibri"/>
                <a:sym typeface="Calibri"/>
              </a:rPr>
              <a:t>We </a:t>
            </a:r>
            <a:r>
              <a:rPr lang="en-US" u="sng" dirty="0">
                <a:solidFill>
                  <a:schemeClr val="lt1"/>
                </a:solidFill>
              </a:rPr>
              <a:t>cannot</a:t>
            </a:r>
            <a:r>
              <a:rPr lang="en-US" dirty="0">
                <a:solidFill>
                  <a:schemeClr val="lt1"/>
                </a:solidFill>
              </a:rPr>
              <a:t> </a:t>
            </a:r>
            <a:r>
              <a:rPr lang="en-US" dirty="0">
                <a:solidFill>
                  <a:schemeClr val="lt1"/>
                </a:solidFill>
                <a:latin typeface="Calibri"/>
                <a:ea typeface="Calibri"/>
                <a:cs typeface="Calibri"/>
                <a:sym typeface="Calibri"/>
              </a:rPr>
              <a:t>process transactions for Student Organizations that do not have an open account with SOFO.</a:t>
            </a:r>
            <a:endParaRPr dirty="0">
              <a:solidFill>
                <a:schemeClr val="lt1"/>
              </a:solidFill>
              <a:latin typeface="Calibri"/>
              <a:ea typeface="Calibri"/>
              <a:cs typeface="Calibri"/>
              <a:sym typeface="Calibri"/>
            </a:endParaRPr>
          </a:p>
        </p:txBody>
      </p:sp>
      <p:grpSp>
        <p:nvGrpSpPr>
          <p:cNvPr id="97" name="Google Shape;97;p2"/>
          <p:cNvGrpSpPr/>
          <p:nvPr/>
        </p:nvGrpSpPr>
        <p:grpSpPr>
          <a:xfrm>
            <a:off x="0" y="5422181"/>
            <a:ext cx="12192000" cy="1435819"/>
            <a:chOff x="0" y="5422181"/>
            <a:chExt cx="12192000" cy="1435819"/>
          </a:xfrm>
        </p:grpSpPr>
        <p:sp>
          <p:nvSpPr>
            <p:cNvPr id="98" name="Google Shape;98;p2"/>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b="0" i="0" u="none" strike="noStrike" cap="none"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99" name="Google Shape;99;p2"/>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440828" y="23525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Where is SOFO &amp; when is it open?</a:t>
            </a:r>
            <a:endParaRPr dirty="0"/>
          </a:p>
        </p:txBody>
      </p:sp>
      <p:sp>
        <p:nvSpPr>
          <p:cNvPr id="106" name="Google Shape;106;p3"/>
          <p:cNvSpPr txBox="1">
            <a:spLocks noGrp="1"/>
          </p:cNvSpPr>
          <p:nvPr>
            <p:ph type="body" idx="1"/>
          </p:nvPr>
        </p:nvSpPr>
        <p:spPr>
          <a:xfrm>
            <a:off x="1441728" y="1388137"/>
            <a:ext cx="5811694" cy="4088276"/>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b="1" dirty="0">
                <a:solidFill>
                  <a:schemeClr val="lt1"/>
                </a:solidFill>
                <a:latin typeface="Calibri"/>
                <a:ea typeface="Calibri"/>
                <a:cs typeface="Calibri"/>
                <a:sym typeface="Calibri"/>
              </a:rPr>
              <a:t>Room 101E Wilson Commons</a:t>
            </a:r>
            <a:endParaRPr dirty="0"/>
          </a:p>
          <a:p>
            <a:pPr marL="0" lvl="0" indent="0" algn="ctr" rtl="0">
              <a:lnSpc>
                <a:spcPct val="90000"/>
              </a:lnSpc>
              <a:spcBef>
                <a:spcPts val="1000"/>
              </a:spcBef>
              <a:spcAft>
                <a:spcPts val="0"/>
              </a:spcAft>
              <a:buClr>
                <a:schemeClr val="dk1"/>
              </a:buClr>
              <a:buSzPts val="2800"/>
              <a:buNone/>
            </a:pPr>
            <a:endParaRPr dirty="0">
              <a:solidFill>
                <a:schemeClr val="lt1"/>
              </a:solidFill>
              <a:latin typeface="Calibri"/>
              <a:ea typeface="Calibri"/>
              <a:cs typeface="Calibri"/>
              <a:sym typeface="Calibri"/>
            </a:endParaRPr>
          </a:p>
          <a:p>
            <a:pPr marL="0" lvl="0" indent="0" algn="ctr" rtl="0">
              <a:lnSpc>
                <a:spcPct val="90000"/>
              </a:lnSpc>
              <a:spcBef>
                <a:spcPts val="1000"/>
              </a:spcBef>
              <a:spcAft>
                <a:spcPts val="0"/>
              </a:spcAft>
              <a:buClr>
                <a:schemeClr val="lt1"/>
              </a:buClr>
              <a:buSzPts val="2400"/>
              <a:buNone/>
            </a:pPr>
            <a:r>
              <a:rPr lang="en-US" sz="2400" dirty="0">
                <a:solidFill>
                  <a:schemeClr val="lt1"/>
                </a:solidFill>
                <a:latin typeface="Calibri"/>
                <a:ea typeface="Calibri"/>
                <a:cs typeface="Calibri"/>
                <a:sym typeface="Calibri"/>
              </a:rPr>
              <a:t>Down the spiral staircase, inside the Ruth Merrill Center (and across from the Common Market and Shops @ Wilco) </a:t>
            </a:r>
            <a:endParaRPr dirty="0"/>
          </a:p>
          <a:p>
            <a:pPr marL="0" lvl="0" indent="0" algn="ctr" rtl="0">
              <a:lnSpc>
                <a:spcPct val="90000"/>
              </a:lnSpc>
              <a:spcBef>
                <a:spcPts val="1000"/>
              </a:spcBef>
              <a:spcAft>
                <a:spcPts val="0"/>
              </a:spcAft>
              <a:buClr>
                <a:schemeClr val="dk1"/>
              </a:buClr>
              <a:buSzPts val="2800"/>
              <a:buNone/>
            </a:pPr>
            <a:endParaRPr dirty="0">
              <a:solidFill>
                <a:schemeClr val="lt1"/>
              </a:solidFill>
              <a:latin typeface="Calibri"/>
              <a:ea typeface="Calibri"/>
              <a:cs typeface="Calibri"/>
              <a:sym typeface="Calibri"/>
            </a:endParaRPr>
          </a:p>
          <a:p>
            <a:pPr marL="0" lvl="0" indent="0" algn="ctr" rtl="0">
              <a:lnSpc>
                <a:spcPct val="90000"/>
              </a:lnSpc>
              <a:spcBef>
                <a:spcPts val="1000"/>
              </a:spcBef>
              <a:spcAft>
                <a:spcPts val="0"/>
              </a:spcAft>
              <a:buClr>
                <a:schemeClr val="lt1"/>
              </a:buClr>
              <a:buSzPts val="3000"/>
              <a:buNone/>
            </a:pPr>
            <a:r>
              <a:rPr lang="en-US" sz="3000" b="1" dirty="0">
                <a:solidFill>
                  <a:schemeClr val="lt1"/>
                </a:solidFill>
                <a:latin typeface="Calibri"/>
                <a:ea typeface="Calibri"/>
                <a:cs typeface="Calibri"/>
                <a:sym typeface="Calibri"/>
              </a:rPr>
              <a:t>Monday – Friday </a:t>
            </a:r>
            <a:endParaRPr b="1" dirty="0">
              <a:solidFill>
                <a:schemeClr val="lt1"/>
              </a:solidFill>
              <a:latin typeface="Calibri"/>
              <a:ea typeface="Calibri"/>
              <a:cs typeface="Calibri"/>
              <a:sym typeface="Calibri"/>
            </a:endParaRPr>
          </a:p>
          <a:p>
            <a:pPr marL="0" lvl="0" indent="0" algn="ctr" rtl="0">
              <a:lnSpc>
                <a:spcPct val="90000"/>
              </a:lnSpc>
              <a:spcBef>
                <a:spcPts val="1000"/>
              </a:spcBef>
              <a:spcAft>
                <a:spcPts val="0"/>
              </a:spcAft>
              <a:buClr>
                <a:schemeClr val="lt1"/>
              </a:buClr>
              <a:buSzPts val="2800"/>
              <a:buNone/>
            </a:pPr>
            <a:r>
              <a:rPr lang="en-US" dirty="0">
                <a:solidFill>
                  <a:schemeClr val="lt1"/>
                </a:solidFill>
                <a:latin typeface="Calibri"/>
                <a:ea typeface="Calibri"/>
                <a:cs typeface="Calibri"/>
                <a:sym typeface="Calibri"/>
              </a:rPr>
              <a:t>8:30 am – 4:30 pm*</a:t>
            </a:r>
            <a:endParaRPr dirty="0"/>
          </a:p>
          <a:p>
            <a:pPr marL="0" lvl="0" indent="0" algn="ctr" rtl="0">
              <a:lnSpc>
                <a:spcPct val="90000"/>
              </a:lnSpc>
              <a:spcBef>
                <a:spcPts val="1000"/>
              </a:spcBef>
              <a:spcAft>
                <a:spcPts val="0"/>
              </a:spcAft>
              <a:buClr>
                <a:schemeClr val="lt1"/>
              </a:buClr>
              <a:buSzPts val="1000"/>
              <a:buNone/>
            </a:pPr>
            <a:r>
              <a:rPr lang="en-US" sz="1000" i="1" dirty="0">
                <a:solidFill>
                  <a:schemeClr val="lt1"/>
                </a:solidFill>
                <a:latin typeface="Calibri"/>
                <a:ea typeface="Calibri"/>
                <a:cs typeface="Calibri"/>
                <a:sym typeface="Calibri"/>
              </a:rPr>
              <a:t>the office is typically closed on Federal Holidays</a:t>
            </a:r>
            <a:endParaRPr dirty="0"/>
          </a:p>
          <a:p>
            <a:pPr marL="0" lvl="0" indent="0" algn="ctr" rtl="0">
              <a:lnSpc>
                <a:spcPct val="90000"/>
              </a:lnSpc>
              <a:spcBef>
                <a:spcPts val="1000"/>
              </a:spcBef>
              <a:spcAft>
                <a:spcPts val="0"/>
              </a:spcAft>
              <a:buClr>
                <a:schemeClr val="dk1"/>
              </a:buClr>
              <a:buSzPts val="2400"/>
              <a:buNone/>
            </a:pPr>
            <a:endParaRPr sz="2400" dirty="0">
              <a:solidFill>
                <a:schemeClr val="lt1"/>
              </a:solidFill>
              <a:latin typeface="Calibri"/>
              <a:ea typeface="Calibri"/>
              <a:cs typeface="Calibri"/>
              <a:sym typeface="Calibri"/>
            </a:endParaRPr>
          </a:p>
        </p:txBody>
      </p:sp>
      <p:grpSp>
        <p:nvGrpSpPr>
          <p:cNvPr id="107" name="Google Shape;107;p3"/>
          <p:cNvGrpSpPr/>
          <p:nvPr/>
        </p:nvGrpSpPr>
        <p:grpSpPr>
          <a:xfrm>
            <a:off x="0" y="5422181"/>
            <a:ext cx="12192000" cy="1435819"/>
            <a:chOff x="0" y="5422181"/>
            <a:chExt cx="12192000" cy="1435819"/>
          </a:xfrm>
        </p:grpSpPr>
        <p:sp>
          <p:nvSpPr>
            <p:cNvPr id="108" name="Google Shape;108;p3"/>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09" name="Google Shape;109;p3"/>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110" name="Google Shape;110;p3" descr="Image"/>
          <p:cNvPicPr preferRelativeResize="0"/>
          <p:nvPr/>
        </p:nvPicPr>
        <p:blipFill rotWithShape="1">
          <a:blip r:embed="rId4">
            <a:alphaModFix/>
          </a:blip>
          <a:srcRect t="30471" r="18110"/>
          <a:stretch/>
        </p:blipFill>
        <p:spPr>
          <a:xfrm>
            <a:off x="8652681" y="289491"/>
            <a:ext cx="3427480" cy="2803401"/>
          </a:xfrm>
          <a:prstGeom prst="rect">
            <a:avLst/>
          </a:prstGeom>
          <a:noFill/>
          <a:ln>
            <a:noFill/>
          </a:ln>
        </p:spPr>
      </p:pic>
      <p:pic>
        <p:nvPicPr>
          <p:cNvPr id="2" name="Picture 1" descr="A blue door with white signs on it&#10;&#10;AI-generated content may be incorrect.">
            <a:extLst>
              <a:ext uri="{FF2B5EF4-FFF2-40B4-BE49-F238E27FC236}">
                <a16:creationId xmlns:a16="http://schemas.microsoft.com/office/drawing/2014/main" id="{54C47674-5BFD-0066-E755-39181CC41462}"/>
              </a:ext>
            </a:extLst>
          </p:cNvPr>
          <p:cNvPicPr>
            <a:picLocks noChangeAspect="1"/>
          </p:cNvPicPr>
          <p:nvPr/>
        </p:nvPicPr>
        <p:blipFill>
          <a:blip r:embed="rId5"/>
          <a:srcRect l="21197" t="3396" r="5899" b="22222"/>
          <a:stretch/>
        </p:blipFill>
        <p:spPr>
          <a:xfrm>
            <a:off x="7253422" y="3092893"/>
            <a:ext cx="4037259" cy="31014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15">
          <a:extLst>
            <a:ext uri="{FF2B5EF4-FFF2-40B4-BE49-F238E27FC236}">
              <a16:creationId xmlns:a16="http://schemas.microsoft.com/office/drawing/2014/main" id="{0A38F8B3-77D2-1211-A42A-5248C82611B1}"/>
            </a:ext>
          </a:extLst>
        </p:cNvPr>
        <p:cNvGrpSpPr/>
        <p:nvPr/>
      </p:nvGrpSpPr>
      <p:grpSpPr>
        <a:xfrm>
          <a:off x="0" y="0"/>
          <a:ext cx="0" cy="0"/>
          <a:chOff x="0" y="0"/>
          <a:chExt cx="0" cy="0"/>
        </a:xfrm>
      </p:grpSpPr>
      <p:sp>
        <p:nvSpPr>
          <p:cNvPr id="116" name="Google Shape;116;p4">
            <a:extLst>
              <a:ext uri="{FF2B5EF4-FFF2-40B4-BE49-F238E27FC236}">
                <a16:creationId xmlns:a16="http://schemas.microsoft.com/office/drawing/2014/main" id="{4FEB863C-7CAB-203A-5F51-C01C72C4BDD8}"/>
              </a:ext>
            </a:extLst>
          </p:cNvPr>
          <p:cNvSpPr txBox="1">
            <a:spLocks noGrp="1"/>
          </p:cNvSpPr>
          <p:nvPr>
            <p:ph type="title"/>
          </p:nvPr>
        </p:nvSpPr>
        <p:spPr>
          <a:xfrm>
            <a:off x="529728" y="232923"/>
            <a:ext cx="6023472"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How do I contact SOFO?</a:t>
            </a:r>
            <a:endParaRPr dirty="0"/>
          </a:p>
        </p:txBody>
      </p:sp>
      <p:grpSp>
        <p:nvGrpSpPr>
          <p:cNvPr id="118" name="Google Shape;118;p4">
            <a:extLst>
              <a:ext uri="{FF2B5EF4-FFF2-40B4-BE49-F238E27FC236}">
                <a16:creationId xmlns:a16="http://schemas.microsoft.com/office/drawing/2014/main" id="{7A885D0B-CBF2-3F65-8684-E137801D0F9F}"/>
              </a:ext>
            </a:extLst>
          </p:cNvPr>
          <p:cNvGrpSpPr/>
          <p:nvPr/>
        </p:nvGrpSpPr>
        <p:grpSpPr>
          <a:xfrm>
            <a:off x="0" y="5422181"/>
            <a:ext cx="12192000" cy="1435819"/>
            <a:chOff x="0" y="5422181"/>
            <a:chExt cx="12192000" cy="1435819"/>
          </a:xfrm>
        </p:grpSpPr>
        <p:sp>
          <p:nvSpPr>
            <p:cNvPr id="119" name="Google Shape;119;p4">
              <a:extLst>
                <a:ext uri="{FF2B5EF4-FFF2-40B4-BE49-F238E27FC236}">
                  <a16:creationId xmlns:a16="http://schemas.microsoft.com/office/drawing/2014/main" id="{08CA1327-34E6-1012-635C-59B8D7BC6686}"/>
                </a:ext>
              </a:extLst>
            </p:cNvPr>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20" name="Google Shape;120;p4">
              <a:extLst>
                <a:ext uri="{FF2B5EF4-FFF2-40B4-BE49-F238E27FC236}">
                  <a16:creationId xmlns:a16="http://schemas.microsoft.com/office/drawing/2014/main" id="{787CF258-57BC-0B8C-0FB6-4E61D1C222F0}"/>
                </a:ext>
              </a:extLst>
            </p:cNvPr>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
        <p:nvSpPr>
          <p:cNvPr id="3" name="TextBox 2">
            <a:extLst>
              <a:ext uri="{FF2B5EF4-FFF2-40B4-BE49-F238E27FC236}">
                <a16:creationId xmlns:a16="http://schemas.microsoft.com/office/drawing/2014/main" id="{7731AD0F-EC81-B6E6-8D21-D959709B8767}"/>
              </a:ext>
            </a:extLst>
          </p:cNvPr>
          <p:cNvSpPr txBox="1"/>
          <p:nvPr/>
        </p:nvSpPr>
        <p:spPr>
          <a:xfrm>
            <a:off x="603249" y="1001787"/>
            <a:ext cx="10985500" cy="4570482"/>
          </a:xfrm>
          <a:prstGeom prst="rect">
            <a:avLst/>
          </a:prstGeom>
          <a:noFill/>
        </p:spPr>
        <p:txBody>
          <a:bodyPr wrap="square" rtlCol="0">
            <a:spAutoFit/>
          </a:bodyPr>
          <a:lstStyle/>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Start with…</a:t>
            </a:r>
          </a:p>
          <a:p>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500" b="1" dirty="0">
                <a:solidFill>
                  <a:schemeClr val="bg1"/>
                </a:solidFill>
                <a:latin typeface="Calibri" panose="020F0502020204030204" pitchFamily="34" charset="0"/>
                <a:ea typeface="Calibri" panose="020F0502020204030204" pitchFamily="34" charset="0"/>
                <a:cs typeface="Calibri" panose="020F0502020204030204" pitchFamily="34" charset="0"/>
              </a:rPr>
              <a:t>Your assigned Student Accountant. Give them some time to respond.</a:t>
            </a:r>
          </a:p>
          <a:p>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If that doesn’t work…</a:t>
            </a:r>
          </a:p>
          <a:p>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500" b="1" dirty="0">
                <a:solidFill>
                  <a:schemeClr val="bg1"/>
                </a:solidFill>
                <a:latin typeface="Calibri" panose="020F0502020204030204" pitchFamily="34" charset="0"/>
                <a:ea typeface="Calibri" panose="020F0502020204030204" pitchFamily="34" charset="0"/>
                <a:cs typeface="Calibri" panose="020F0502020204030204" pitchFamily="34" charset="0"/>
              </a:rPr>
              <a:t>Email askSAAC (</a:t>
            </a:r>
            <a:r>
              <a:rPr lang="en-US" sz="2500" b="1" dirty="0">
                <a:solidFill>
                  <a:srgbClr val="FFC000"/>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askSAAC@rochester.edu</a:t>
            </a:r>
            <a:r>
              <a:rPr lang="en-US" sz="2500" b="1" dirty="0">
                <a:solidFill>
                  <a:schemeClr val="bg1"/>
                </a:solidFill>
                <a:latin typeface="Calibri" panose="020F0502020204030204" pitchFamily="34" charset="0"/>
                <a:ea typeface="Calibri" panose="020F0502020204030204" pitchFamily="34" charset="0"/>
                <a:cs typeface="Calibri" panose="020F0502020204030204" pitchFamily="34" charset="0"/>
              </a:rPr>
              <a:t>) – Checked by Hanna and Anthony</a:t>
            </a:r>
          </a:p>
          <a:p>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Still no response? </a:t>
            </a:r>
          </a:p>
          <a:p>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500" b="1" dirty="0">
                <a:solidFill>
                  <a:schemeClr val="bg1"/>
                </a:solidFill>
                <a:latin typeface="Calibri" panose="020F0502020204030204" pitchFamily="34" charset="0"/>
                <a:ea typeface="Calibri" panose="020F0502020204030204" pitchFamily="34" charset="0"/>
                <a:cs typeface="Calibri" panose="020F0502020204030204" pitchFamily="34" charset="0"/>
              </a:rPr>
              <a:t>Contact the Student Activities general email (</a:t>
            </a:r>
            <a:r>
              <a:rPr lang="en-US" sz="2500" b="1" dirty="0">
                <a:solidFill>
                  <a:srgbClr val="FFC000"/>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Student.Activities@rochester.edu</a:t>
            </a:r>
            <a:r>
              <a:rPr lang="en-US" sz="25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endParaRPr lang="en-US" sz="2400" dirty="0">
              <a:solidFill>
                <a:schemeClr val="bg1"/>
              </a:solidFill>
            </a:endParaRPr>
          </a:p>
        </p:txBody>
      </p:sp>
    </p:spTree>
    <p:extLst>
      <p:ext uri="{BB962C8B-B14F-4D97-AF65-F5344CB8AC3E}">
        <p14:creationId xmlns:p14="http://schemas.microsoft.com/office/powerpoint/2010/main" val="151904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25"/>
        <p:cNvGrpSpPr/>
        <p:nvPr/>
      </p:nvGrpSpPr>
      <p:grpSpPr>
        <a:xfrm>
          <a:off x="0" y="0"/>
          <a:ext cx="0" cy="0"/>
          <a:chOff x="0" y="0"/>
          <a:chExt cx="0" cy="0"/>
        </a:xfrm>
      </p:grpSpPr>
      <p:sp>
        <p:nvSpPr>
          <p:cNvPr id="126" name="Google Shape;126;p5"/>
          <p:cNvSpPr txBox="1">
            <a:spLocks noGrp="1"/>
          </p:cNvSpPr>
          <p:nvPr>
            <p:ph type="title"/>
          </p:nvPr>
        </p:nvSpPr>
        <p:spPr>
          <a:xfrm>
            <a:off x="545690" y="1811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Who works in SOFO?</a:t>
            </a:r>
            <a:endParaRPr dirty="0"/>
          </a:p>
        </p:txBody>
      </p:sp>
      <p:sp>
        <p:nvSpPr>
          <p:cNvPr id="127" name="Google Shape;127;p5"/>
          <p:cNvSpPr txBox="1">
            <a:spLocks noGrp="1"/>
          </p:cNvSpPr>
          <p:nvPr>
            <p:ph type="body" idx="1"/>
          </p:nvPr>
        </p:nvSpPr>
        <p:spPr>
          <a:xfrm>
            <a:off x="545690" y="1477259"/>
            <a:ext cx="10808110" cy="39034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sz="2400" b="1" dirty="0">
                <a:solidFill>
                  <a:schemeClr val="lt1"/>
                </a:solidFill>
                <a:latin typeface="Calibri"/>
                <a:ea typeface="Calibri"/>
                <a:cs typeface="Calibri"/>
                <a:sym typeface="Calibri"/>
              </a:rPr>
              <a:t>Student Accountants: </a:t>
            </a:r>
            <a:r>
              <a:rPr lang="en-US" sz="2400" dirty="0">
                <a:solidFill>
                  <a:schemeClr val="lt1"/>
                </a:solidFill>
                <a:latin typeface="Calibri"/>
                <a:ea typeface="Calibri"/>
                <a:cs typeface="Calibri"/>
                <a:sym typeface="Calibri"/>
              </a:rPr>
              <a:t>List with office hours is posted online at SA.Rochester.edu (Subject to Change)</a:t>
            </a:r>
          </a:p>
          <a:p>
            <a:pPr marL="0" lvl="0" indent="0" algn="l" rtl="0">
              <a:lnSpc>
                <a:spcPct val="90000"/>
              </a:lnSpc>
              <a:spcBef>
                <a:spcPts val="1000"/>
              </a:spcBef>
              <a:spcAft>
                <a:spcPts val="0"/>
              </a:spcAft>
              <a:buClr>
                <a:schemeClr val="lt1"/>
              </a:buClr>
              <a:buSzPts val="2400"/>
              <a:buNone/>
            </a:pPr>
            <a:endParaRPr lang="en-US" sz="2400" b="1" dirty="0">
              <a:solidFill>
                <a:schemeClr val="lt1"/>
              </a:solidFill>
              <a:latin typeface="Calibri"/>
              <a:ea typeface="Calibri"/>
              <a:cs typeface="Calibri"/>
              <a:sym typeface="Calibri"/>
            </a:endParaRPr>
          </a:p>
          <a:p>
            <a:pPr marL="0" lvl="0" indent="0" algn="l" rtl="0">
              <a:lnSpc>
                <a:spcPct val="90000"/>
              </a:lnSpc>
              <a:spcBef>
                <a:spcPts val="1000"/>
              </a:spcBef>
              <a:spcAft>
                <a:spcPts val="0"/>
              </a:spcAft>
              <a:buClr>
                <a:schemeClr val="lt1"/>
              </a:buClr>
              <a:buSzPts val="2400"/>
              <a:buNone/>
            </a:pPr>
            <a:r>
              <a:rPr lang="en-US" sz="2400" b="1" dirty="0">
                <a:solidFill>
                  <a:schemeClr val="lt1"/>
                </a:solidFill>
                <a:latin typeface="Calibri"/>
                <a:ea typeface="Calibri"/>
                <a:cs typeface="Calibri"/>
                <a:sym typeface="Calibri"/>
              </a:rPr>
              <a:t>Deputy Treasurer </a:t>
            </a:r>
            <a:r>
              <a:rPr lang="en-US" sz="2400" dirty="0">
                <a:solidFill>
                  <a:schemeClr val="lt1"/>
                </a:solidFill>
                <a:latin typeface="Calibri"/>
                <a:ea typeface="Calibri"/>
                <a:cs typeface="Calibri"/>
                <a:sym typeface="Calibri"/>
              </a:rPr>
              <a:t>– </a:t>
            </a:r>
            <a:r>
              <a:rPr lang="en-US" sz="2400" dirty="0">
                <a:solidFill>
                  <a:schemeClr val="lt1"/>
                </a:solidFill>
              </a:rPr>
              <a:t>Viveca Schreiner</a:t>
            </a:r>
          </a:p>
          <a:p>
            <a:pPr marL="0" lvl="0" indent="0" algn="l" rtl="0">
              <a:lnSpc>
                <a:spcPct val="90000"/>
              </a:lnSpc>
              <a:spcBef>
                <a:spcPts val="1000"/>
              </a:spcBef>
              <a:spcAft>
                <a:spcPts val="0"/>
              </a:spcAft>
              <a:buClr>
                <a:schemeClr val="lt1"/>
              </a:buClr>
              <a:buSzPts val="2400"/>
              <a:buNone/>
            </a:pPr>
            <a:r>
              <a:rPr lang="en-US" sz="2400" b="1" dirty="0">
                <a:solidFill>
                  <a:schemeClr val="lt1"/>
                </a:solidFill>
                <a:latin typeface="Calibri"/>
                <a:ea typeface="Calibri"/>
                <a:cs typeface="Calibri"/>
                <a:sym typeface="Calibri"/>
              </a:rPr>
              <a:t>SA Treasurer </a:t>
            </a:r>
            <a:r>
              <a:rPr lang="en-US" sz="2400" dirty="0">
                <a:solidFill>
                  <a:schemeClr val="lt1"/>
                </a:solidFill>
                <a:latin typeface="Calibri"/>
                <a:ea typeface="Calibri"/>
                <a:cs typeface="Calibri"/>
                <a:sym typeface="Calibri"/>
              </a:rPr>
              <a:t>– </a:t>
            </a:r>
            <a:r>
              <a:rPr lang="en-US" sz="2400" dirty="0">
                <a:solidFill>
                  <a:schemeClr val="lt1"/>
                </a:solidFill>
              </a:rPr>
              <a:t>Anna Fang</a:t>
            </a:r>
            <a:endParaRPr dirty="0"/>
          </a:p>
          <a:p>
            <a:pPr marL="0" lvl="0" indent="0" algn="l" rtl="0">
              <a:lnSpc>
                <a:spcPct val="90000"/>
              </a:lnSpc>
              <a:spcBef>
                <a:spcPts val="1000"/>
              </a:spcBef>
              <a:spcAft>
                <a:spcPts val="0"/>
              </a:spcAft>
              <a:buClr>
                <a:schemeClr val="lt1"/>
              </a:buClr>
              <a:buSzPts val="2400"/>
              <a:buNone/>
            </a:pPr>
            <a:r>
              <a:rPr lang="en-US" sz="2400" b="1" dirty="0">
                <a:solidFill>
                  <a:schemeClr val="lt1"/>
                </a:solidFill>
                <a:latin typeface="Calibri"/>
                <a:ea typeface="Calibri"/>
                <a:cs typeface="Calibri"/>
                <a:sym typeface="Calibri"/>
              </a:rPr>
              <a:t>Student Activities Staff Members</a:t>
            </a:r>
          </a:p>
          <a:p>
            <a:pPr marL="685800" lvl="1" indent="-228600">
              <a:buClr>
                <a:schemeClr val="lt1"/>
              </a:buClr>
              <a:buSzPts val="2000"/>
            </a:pPr>
            <a:r>
              <a:rPr lang="en-US" sz="2000" dirty="0">
                <a:solidFill>
                  <a:schemeClr val="lt1"/>
                </a:solidFill>
              </a:rPr>
              <a:t>Hannah Endeshaw </a:t>
            </a:r>
            <a:r>
              <a:rPr lang="en-US" sz="2000" i="1" dirty="0">
                <a:solidFill>
                  <a:schemeClr val="lt1"/>
                </a:solidFill>
              </a:rPr>
              <a:t>– located in 101E</a:t>
            </a:r>
          </a:p>
          <a:p>
            <a:pPr marL="685800" lvl="1" indent="-228600" algn="l" rtl="0">
              <a:lnSpc>
                <a:spcPct val="90000"/>
              </a:lnSpc>
              <a:spcBef>
                <a:spcPts val="500"/>
              </a:spcBef>
              <a:spcAft>
                <a:spcPts val="0"/>
              </a:spcAft>
              <a:buClr>
                <a:schemeClr val="lt1"/>
              </a:buClr>
              <a:buSzPts val="2000"/>
              <a:buChar char="•"/>
            </a:pPr>
            <a:r>
              <a:rPr lang="en-US" sz="2000" dirty="0">
                <a:solidFill>
                  <a:schemeClr val="lt1"/>
                </a:solidFill>
                <a:latin typeface="Calibri"/>
                <a:ea typeface="Calibri"/>
                <a:cs typeface="Calibri"/>
                <a:sym typeface="Calibri"/>
              </a:rPr>
              <a:t>Anthony McDaniel </a:t>
            </a:r>
            <a:r>
              <a:rPr lang="en-US" sz="2000" i="1" dirty="0">
                <a:solidFill>
                  <a:schemeClr val="lt1"/>
                </a:solidFill>
                <a:latin typeface="Calibri"/>
                <a:ea typeface="Calibri"/>
                <a:cs typeface="Calibri"/>
                <a:sym typeface="Calibri"/>
              </a:rPr>
              <a:t>– located in 101E</a:t>
            </a:r>
            <a:endParaRPr i="1" dirty="0"/>
          </a:p>
          <a:p>
            <a:pPr marL="685800" lvl="1" indent="-228600" algn="l" rtl="0">
              <a:lnSpc>
                <a:spcPct val="90000"/>
              </a:lnSpc>
              <a:spcBef>
                <a:spcPts val="500"/>
              </a:spcBef>
              <a:spcAft>
                <a:spcPts val="0"/>
              </a:spcAft>
              <a:buClr>
                <a:schemeClr val="lt1"/>
              </a:buClr>
              <a:buSzPts val="2000"/>
              <a:buChar char="•"/>
            </a:pPr>
            <a:endParaRPr sz="2000" dirty="0">
              <a:solidFill>
                <a:schemeClr val="lt1"/>
              </a:solidFill>
              <a:latin typeface="Calibri"/>
              <a:ea typeface="Calibri"/>
              <a:cs typeface="Calibri"/>
              <a:sym typeface="Calibri"/>
            </a:endParaRPr>
          </a:p>
        </p:txBody>
      </p:sp>
      <p:grpSp>
        <p:nvGrpSpPr>
          <p:cNvPr id="128" name="Google Shape;128;p5"/>
          <p:cNvGrpSpPr/>
          <p:nvPr/>
        </p:nvGrpSpPr>
        <p:grpSpPr>
          <a:xfrm>
            <a:off x="0" y="5422181"/>
            <a:ext cx="12192000" cy="1435819"/>
            <a:chOff x="0" y="5422181"/>
            <a:chExt cx="12192000" cy="1435819"/>
          </a:xfrm>
        </p:grpSpPr>
        <p:sp>
          <p:nvSpPr>
            <p:cNvPr id="129" name="Google Shape;129;p5"/>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30" name="Google Shape;130;p5"/>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35"/>
        <p:cNvGrpSpPr/>
        <p:nvPr/>
      </p:nvGrpSpPr>
      <p:grpSpPr>
        <a:xfrm>
          <a:off x="0" y="0"/>
          <a:ext cx="0" cy="0"/>
          <a:chOff x="0" y="0"/>
          <a:chExt cx="0" cy="0"/>
        </a:xfrm>
      </p:grpSpPr>
      <p:sp>
        <p:nvSpPr>
          <p:cNvPr id="136" name="Google Shape;136;p6"/>
          <p:cNvSpPr txBox="1">
            <a:spLocks noGrp="1"/>
          </p:cNvSpPr>
          <p:nvPr>
            <p:ph type="title"/>
          </p:nvPr>
        </p:nvSpPr>
        <p:spPr>
          <a:xfrm>
            <a:off x="811923" y="2762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What Transactions can SOFO do?</a:t>
            </a:r>
            <a:endParaRPr dirty="0"/>
          </a:p>
        </p:txBody>
      </p:sp>
      <p:sp>
        <p:nvSpPr>
          <p:cNvPr id="137" name="Google Shape;137;p6"/>
          <p:cNvSpPr txBox="1">
            <a:spLocks noGrp="1"/>
          </p:cNvSpPr>
          <p:nvPr>
            <p:ph type="body" idx="1"/>
          </p:nvPr>
        </p:nvSpPr>
        <p:spPr>
          <a:xfrm>
            <a:off x="252247" y="1476658"/>
            <a:ext cx="11634953" cy="405398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400"/>
              <a:buChar char="•"/>
            </a:pPr>
            <a:r>
              <a:rPr lang="en-US" sz="2400" dirty="0">
                <a:solidFill>
                  <a:schemeClr val="lt1"/>
                </a:solidFill>
                <a:latin typeface="Calibri"/>
                <a:ea typeface="Calibri"/>
                <a:cs typeface="Calibri"/>
                <a:sym typeface="Calibri"/>
              </a:rPr>
              <a:t>Online Orders and Copy Center order placement </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Calibri"/>
                <a:ea typeface="Calibri"/>
                <a:cs typeface="Calibri"/>
                <a:sym typeface="Calibri"/>
              </a:rPr>
              <a:t>Credit Card and Purchase Order pick up for local vendors</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Calibri"/>
                <a:ea typeface="Calibri"/>
                <a:cs typeface="Calibri"/>
                <a:sym typeface="Calibri"/>
              </a:rPr>
              <a:t>Payment of internal U of R Vendors (including ECM, Meliora Catering, Facilities, Sanitarian, etc.)</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Calibri"/>
                <a:ea typeface="Calibri"/>
                <a:cs typeface="Calibri"/>
                <a:sym typeface="Calibri"/>
              </a:rPr>
              <a:t>Payment of invoices and contracts for external vendors by check</a:t>
            </a:r>
            <a:endParaRPr dirty="0"/>
          </a:p>
          <a:p>
            <a:pPr marL="228600" lvl="0" indent="-228600" algn="l" rtl="0">
              <a:lnSpc>
                <a:spcPct val="90000"/>
              </a:lnSpc>
              <a:spcBef>
                <a:spcPts val="1000"/>
              </a:spcBef>
              <a:spcAft>
                <a:spcPts val="0"/>
              </a:spcAft>
              <a:buClr>
                <a:schemeClr val="lt1"/>
              </a:buClr>
              <a:buSzPts val="2400"/>
              <a:buChar char="•"/>
            </a:pPr>
            <a:r>
              <a:rPr lang="en-US" sz="2400" dirty="0">
                <a:solidFill>
                  <a:schemeClr val="lt1"/>
                </a:solidFill>
                <a:latin typeface="Calibri"/>
                <a:ea typeface="Calibri"/>
                <a:cs typeface="Calibri"/>
                <a:sym typeface="Calibri"/>
              </a:rPr>
              <a:t>Purchase Order requests</a:t>
            </a:r>
            <a:endParaRPr dirty="0"/>
          </a:p>
          <a:p>
            <a:pPr marL="228600" lvl="0" indent="-228600" algn="l" rtl="0">
              <a:lnSpc>
                <a:spcPct val="90000"/>
              </a:lnSpc>
              <a:spcBef>
                <a:spcPts val="1000"/>
              </a:spcBef>
              <a:spcAft>
                <a:spcPts val="0"/>
              </a:spcAft>
              <a:buClr>
                <a:srgbClr val="00B0F0"/>
              </a:buClr>
              <a:buSzPts val="2400"/>
              <a:buChar char="•"/>
            </a:pPr>
            <a:r>
              <a:rPr lang="en-US" sz="2400" dirty="0">
                <a:solidFill>
                  <a:srgbClr val="00B0F0"/>
                </a:solidFill>
                <a:latin typeface="Calibri"/>
                <a:ea typeface="Calibri"/>
                <a:cs typeface="Calibri"/>
                <a:sym typeface="Calibri"/>
              </a:rPr>
              <a:t>Accept cash and check deposits for student organizations</a:t>
            </a:r>
            <a:endParaRPr dirty="0"/>
          </a:p>
          <a:p>
            <a:pPr marL="0" lvl="0" indent="0" algn="ctr" rtl="0">
              <a:lnSpc>
                <a:spcPct val="90000"/>
              </a:lnSpc>
              <a:spcBef>
                <a:spcPts val="1000"/>
              </a:spcBef>
              <a:spcAft>
                <a:spcPts val="0"/>
              </a:spcAft>
              <a:buClr>
                <a:schemeClr val="lt1"/>
              </a:buClr>
              <a:buSzPts val="2400"/>
              <a:buNone/>
            </a:pPr>
            <a:r>
              <a:rPr lang="en-US" sz="2400" dirty="0">
                <a:solidFill>
                  <a:schemeClr val="lt1"/>
                </a:solidFill>
                <a:latin typeface="Calibri"/>
                <a:ea typeface="Calibri"/>
                <a:cs typeface="Calibri"/>
                <a:sym typeface="Calibri"/>
              </a:rPr>
              <a:t>Everything in white starts with the </a:t>
            </a:r>
            <a:r>
              <a:rPr lang="en-US" sz="2400" dirty="0">
                <a:solidFill>
                  <a:schemeClr val="lt1"/>
                </a:solidFill>
              </a:rPr>
              <a:t>Financial Transaction Request </a:t>
            </a:r>
            <a:r>
              <a:rPr lang="en-US" sz="2400" dirty="0">
                <a:solidFill>
                  <a:schemeClr val="lt1"/>
                </a:solidFill>
                <a:latin typeface="Calibri"/>
                <a:ea typeface="Calibri"/>
                <a:cs typeface="Calibri"/>
                <a:sym typeface="Calibri"/>
              </a:rPr>
              <a:t>form and the item in </a:t>
            </a:r>
            <a:r>
              <a:rPr lang="en-US" sz="2400" dirty="0">
                <a:solidFill>
                  <a:srgbClr val="00B0F0"/>
                </a:solidFill>
                <a:latin typeface="Calibri"/>
                <a:ea typeface="Calibri"/>
                <a:cs typeface="Calibri"/>
                <a:sym typeface="Calibri"/>
              </a:rPr>
              <a:t>Blue </a:t>
            </a:r>
            <a:r>
              <a:rPr lang="en-US" sz="2400" dirty="0">
                <a:solidFill>
                  <a:schemeClr val="lt1"/>
                </a:solidFill>
                <a:latin typeface="Calibri"/>
                <a:ea typeface="Calibri"/>
                <a:cs typeface="Calibri"/>
                <a:sym typeface="Calibri"/>
              </a:rPr>
              <a:t>starts with a deposit ticket.</a:t>
            </a:r>
            <a:endParaRPr dirty="0"/>
          </a:p>
        </p:txBody>
      </p:sp>
      <p:grpSp>
        <p:nvGrpSpPr>
          <p:cNvPr id="138" name="Google Shape;138;p6"/>
          <p:cNvGrpSpPr/>
          <p:nvPr/>
        </p:nvGrpSpPr>
        <p:grpSpPr>
          <a:xfrm>
            <a:off x="0" y="5422181"/>
            <a:ext cx="12192000" cy="1435819"/>
            <a:chOff x="0" y="5422181"/>
            <a:chExt cx="12192000" cy="1435819"/>
          </a:xfrm>
        </p:grpSpPr>
        <p:sp>
          <p:nvSpPr>
            <p:cNvPr id="139" name="Google Shape;139;p6"/>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40" name="Google Shape;140;p6"/>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45"/>
        <p:cNvGrpSpPr/>
        <p:nvPr/>
      </p:nvGrpSpPr>
      <p:grpSpPr>
        <a:xfrm>
          <a:off x="0" y="0"/>
          <a:ext cx="0" cy="0"/>
          <a:chOff x="0" y="0"/>
          <a:chExt cx="0" cy="0"/>
        </a:xfrm>
      </p:grpSpPr>
      <p:sp>
        <p:nvSpPr>
          <p:cNvPr id="146" name="Google Shape;146;p7"/>
          <p:cNvSpPr txBox="1">
            <a:spLocks noGrp="1"/>
          </p:cNvSpPr>
          <p:nvPr>
            <p:ph type="title"/>
          </p:nvPr>
        </p:nvSpPr>
        <p:spPr>
          <a:xfrm>
            <a:off x="66675" y="139550"/>
            <a:ext cx="11579625" cy="1565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C000"/>
              </a:buClr>
              <a:buSzPts val="4800"/>
              <a:buFont typeface="Anton"/>
              <a:buNone/>
            </a:pPr>
            <a:r>
              <a:rPr lang="en-US" sz="4000" dirty="0">
                <a:solidFill>
                  <a:srgbClr val="FFC000"/>
                </a:solidFill>
                <a:latin typeface="Anton"/>
                <a:ea typeface="Anton"/>
                <a:cs typeface="Anton"/>
                <a:sym typeface="Anton"/>
              </a:rPr>
              <a:t>Financial Transaction Request </a:t>
            </a:r>
            <a:endParaRPr sz="4000" dirty="0">
              <a:solidFill>
                <a:srgbClr val="FFC000"/>
              </a:solidFill>
              <a:latin typeface="Anton"/>
              <a:ea typeface="Anton"/>
              <a:cs typeface="Anton"/>
              <a:sym typeface="Anton"/>
            </a:endParaRPr>
          </a:p>
          <a:p>
            <a:pPr marL="0" lvl="0" indent="0" algn="ctr" rtl="0">
              <a:lnSpc>
                <a:spcPct val="90000"/>
              </a:lnSpc>
              <a:spcBef>
                <a:spcPts val="0"/>
              </a:spcBef>
              <a:spcAft>
                <a:spcPts val="0"/>
              </a:spcAft>
              <a:buClr>
                <a:srgbClr val="FFC000"/>
              </a:buClr>
              <a:buSzPts val="4800"/>
              <a:buFont typeface="Anton"/>
              <a:buNone/>
            </a:pPr>
            <a:r>
              <a:rPr lang="en-US" sz="4000" dirty="0">
                <a:solidFill>
                  <a:srgbClr val="FFC000"/>
                </a:solidFill>
                <a:latin typeface="Anton"/>
                <a:ea typeface="Anton"/>
                <a:cs typeface="Anton"/>
                <a:sym typeface="Anton"/>
              </a:rPr>
              <a:t>(FTR) Form timeline</a:t>
            </a:r>
            <a:endParaRPr sz="4000" dirty="0"/>
          </a:p>
        </p:txBody>
      </p:sp>
      <p:sp>
        <p:nvSpPr>
          <p:cNvPr id="147" name="Google Shape;147;p7"/>
          <p:cNvSpPr txBox="1">
            <a:spLocks noGrp="1"/>
          </p:cNvSpPr>
          <p:nvPr>
            <p:ph type="body" idx="1"/>
          </p:nvPr>
        </p:nvSpPr>
        <p:spPr>
          <a:xfrm>
            <a:off x="545700" y="922100"/>
            <a:ext cx="10808100" cy="4417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Clr>
                <a:schemeClr val="dk1"/>
              </a:buClr>
              <a:buSzPts val="3600"/>
              <a:buNone/>
            </a:pPr>
            <a:endParaRPr sz="3600" dirty="0">
              <a:solidFill>
                <a:schemeClr val="lt1"/>
              </a:solidFill>
              <a:latin typeface="Calibri"/>
              <a:ea typeface="Calibri"/>
              <a:cs typeface="Calibri"/>
              <a:sym typeface="Calibri"/>
            </a:endParaRPr>
          </a:p>
          <a:p>
            <a:pPr marL="571500" indent="-571500">
              <a:buClr>
                <a:schemeClr val="lt1"/>
              </a:buClr>
              <a:buSzPts val="3600"/>
            </a:pPr>
            <a:r>
              <a:rPr lang="en-US" sz="3600" dirty="0">
                <a:solidFill>
                  <a:schemeClr val="lt1"/>
                </a:solidFill>
              </a:rPr>
              <a:t>The Financial Transaction Request (FTR) Form </a:t>
            </a:r>
            <a:r>
              <a:rPr lang="en-US" sz="3600" dirty="0">
                <a:solidFill>
                  <a:schemeClr val="lt1"/>
                </a:solidFill>
                <a:latin typeface="Calibri"/>
                <a:ea typeface="Calibri"/>
                <a:cs typeface="Calibri"/>
                <a:sym typeface="Calibri"/>
              </a:rPr>
              <a:t>can take 2-3 business days to be fully processed.  Please submit them in a timely manner.</a:t>
            </a:r>
          </a:p>
          <a:p>
            <a:pPr marL="571500" indent="-571500">
              <a:buClr>
                <a:schemeClr val="lt1"/>
              </a:buClr>
              <a:buSzPts val="3600"/>
            </a:pPr>
            <a:r>
              <a:rPr lang="en-US" sz="3600" u="sng" dirty="0">
                <a:solidFill>
                  <a:schemeClr val="lt1"/>
                </a:solidFill>
              </a:rPr>
              <a:t>Do not wait until the last minute</a:t>
            </a:r>
            <a:endParaRPr lang="en-US" sz="3600" u="sng" dirty="0">
              <a:solidFill>
                <a:schemeClr val="lt1"/>
              </a:solidFill>
              <a:latin typeface="Calibri"/>
              <a:ea typeface="Calibri"/>
              <a:cs typeface="Calibri"/>
              <a:sym typeface="Calibri"/>
            </a:endParaRPr>
          </a:p>
          <a:p>
            <a:pPr marL="571500" indent="-571500">
              <a:buClr>
                <a:schemeClr val="lt1"/>
              </a:buClr>
              <a:buSzPts val="3600"/>
            </a:pPr>
            <a:r>
              <a:rPr lang="en-US" sz="3600" dirty="0">
                <a:solidFill>
                  <a:schemeClr val="lt1"/>
                </a:solidFill>
              </a:rPr>
              <a:t>FTR form can be found in CCC and at https://sa.rochester.edu/sa/business-manager-tools/</a:t>
            </a:r>
            <a:endParaRPr sz="3600" dirty="0">
              <a:solidFill>
                <a:schemeClr val="lt1"/>
              </a:solidFill>
            </a:endParaRPr>
          </a:p>
        </p:txBody>
      </p:sp>
      <p:grpSp>
        <p:nvGrpSpPr>
          <p:cNvPr id="148" name="Google Shape;148;p7"/>
          <p:cNvGrpSpPr/>
          <p:nvPr/>
        </p:nvGrpSpPr>
        <p:grpSpPr>
          <a:xfrm>
            <a:off x="0" y="5422181"/>
            <a:ext cx="12192000" cy="1435819"/>
            <a:chOff x="0" y="5422181"/>
            <a:chExt cx="12192000" cy="1435819"/>
          </a:xfrm>
        </p:grpSpPr>
        <p:sp>
          <p:nvSpPr>
            <p:cNvPr id="149" name="Google Shape;149;p7"/>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50" name="Google Shape;150;p7"/>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54">
          <a:extLst>
            <a:ext uri="{FF2B5EF4-FFF2-40B4-BE49-F238E27FC236}">
              <a16:creationId xmlns:a16="http://schemas.microsoft.com/office/drawing/2014/main" id="{AC8D33A2-5EA2-EBFE-5F68-8F03D237057E}"/>
            </a:ext>
          </a:extLst>
        </p:cNvPr>
        <p:cNvGrpSpPr/>
        <p:nvPr/>
      </p:nvGrpSpPr>
      <p:grpSpPr>
        <a:xfrm>
          <a:off x="0" y="0"/>
          <a:ext cx="0" cy="0"/>
          <a:chOff x="0" y="0"/>
          <a:chExt cx="0" cy="0"/>
        </a:xfrm>
      </p:grpSpPr>
      <p:sp>
        <p:nvSpPr>
          <p:cNvPr id="256" name="Google Shape;256;p17">
            <a:extLst>
              <a:ext uri="{FF2B5EF4-FFF2-40B4-BE49-F238E27FC236}">
                <a16:creationId xmlns:a16="http://schemas.microsoft.com/office/drawing/2014/main" id="{0E830F3F-E55E-6FA4-3F6E-2159F0C6D5D7}"/>
              </a:ext>
            </a:extLst>
          </p:cNvPr>
          <p:cNvSpPr txBox="1">
            <a:spLocks noGrp="1"/>
          </p:cNvSpPr>
          <p:nvPr>
            <p:ph type="body" idx="1"/>
          </p:nvPr>
        </p:nvSpPr>
        <p:spPr>
          <a:xfrm>
            <a:off x="838201" y="2071688"/>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dirty="0">
                <a:solidFill>
                  <a:schemeClr val="lt1"/>
                </a:solidFill>
              </a:rPr>
              <a:t>Do you have an order you would like to place online?</a:t>
            </a:r>
            <a:endParaRPr dirty="0"/>
          </a:p>
          <a:p>
            <a:pPr marL="0" lvl="0" indent="0" algn="l" rtl="0">
              <a:lnSpc>
                <a:spcPct val="90000"/>
              </a:lnSpc>
              <a:spcBef>
                <a:spcPts val="1000"/>
              </a:spcBef>
              <a:spcAft>
                <a:spcPts val="0"/>
              </a:spcAft>
              <a:buClr>
                <a:schemeClr val="dk1"/>
              </a:buClr>
              <a:buSzPts val="2800"/>
              <a:buNone/>
            </a:pPr>
            <a:endParaRPr dirty="0">
              <a:solidFill>
                <a:schemeClr val="lt1"/>
              </a:solidFill>
            </a:endParaRPr>
          </a:p>
          <a:p>
            <a:pPr marL="0" lvl="0" indent="0" algn="l" rtl="0">
              <a:lnSpc>
                <a:spcPct val="90000"/>
              </a:lnSpc>
              <a:spcBef>
                <a:spcPts val="1000"/>
              </a:spcBef>
              <a:spcAft>
                <a:spcPts val="0"/>
              </a:spcAft>
              <a:buClr>
                <a:schemeClr val="lt1"/>
              </a:buClr>
              <a:buSzPts val="2800"/>
              <a:buNone/>
            </a:pPr>
            <a:r>
              <a:rPr lang="en-US" dirty="0">
                <a:solidFill>
                  <a:schemeClr val="lt1"/>
                </a:solidFill>
              </a:rPr>
              <a:t>If you answered “YES” to this question you can select </a:t>
            </a:r>
            <a:r>
              <a:rPr lang="en-US" i="1" dirty="0">
                <a:solidFill>
                  <a:schemeClr val="lt1"/>
                </a:solidFill>
              </a:rPr>
              <a:t>Online or Credit Card Purchase </a:t>
            </a:r>
            <a:r>
              <a:rPr lang="en-US" dirty="0">
                <a:solidFill>
                  <a:schemeClr val="lt1"/>
                </a:solidFill>
              </a:rPr>
              <a:t>as your payment method. </a:t>
            </a:r>
            <a:endParaRPr dirty="0"/>
          </a:p>
          <a:p>
            <a:pPr marL="0" lvl="0" indent="0" algn="l" rtl="0">
              <a:lnSpc>
                <a:spcPct val="90000"/>
              </a:lnSpc>
              <a:spcBef>
                <a:spcPts val="1000"/>
              </a:spcBef>
              <a:spcAft>
                <a:spcPts val="0"/>
              </a:spcAft>
              <a:buClr>
                <a:schemeClr val="dk1"/>
              </a:buClr>
              <a:buSzPts val="2800"/>
              <a:buNone/>
            </a:pPr>
            <a:endParaRPr dirty="0">
              <a:solidFill>
                <a:schemeClr val="lt1"/>
              </a:solidFill>
            </a:endParaRPr>
          </a:p>
          <a:p>
            <a:pPr marL="0" lvl="0" indent="0" algn="l" rtl="0">
              <a:lnSpc>
                <a:spcPct val="90000"/>
              </a:lnSpc>
              <a:spcBef>
                <a:spcPts val="1000"/>
              </a:spcBef>
              <a:spcAft>
                <a:spcPts val="0"/>
              </a:spcAft>
              <a:buClr>
                <a:schemeClr val="lt1"/>
              </a:buClr>
              <a:buSzPts val="2800"/>
              <a:buNone/>
            </a:pPr>
            <a:r>
              <a:rPr lang="en-US" dirty="0">
                <a:solidFill>
                  <a:schemeClr val="lt1"/>
                </a:solidFill>
              </a:rPr>
              <a:t>This selection will trigger logic to ask additional questions related to online purchases. </a:t>
            </a:r>
            <a:endParaRPr dirty="0"/>
          </a:p>
        </p:txBody>
      </p:sp>
      <p:grpSp>
        <p:nvGrpSpPr>
          <p:cNvPr id="257" name="Google Shape;257;p17">
            <a:extLst>
              <a:ext uri="{FF2B5EF4-FFF2-40B4-BE49-F238E27FC236}">
                <a16:creationId xmlns:a16="http://schemas.microsoft.com/office/drawing/2014/main" id="{1B47CA11-27E8-704A-C3AD-F0BF1C02EB84}"/>
              </a:ext>
            </a:extLst>
          </p:cNvPr>
          <p:cNvGrpSpPr/>
          <p:nvPr/>
        </p:nvGrpSpPr>
        <p:grpSpPr>
          <a:xfrm>
            <a:off x="0" y="5422181"/>
            <a:ext cx="12192000" cy="1435819"/>
            <a:chOff x="0" y="5422181"/>
            <a:chExt cx="12192000" cy="1435819"/>
          </a:xfrm>
        </p:grpSpPr>
        <p:sp>
          <p:nvSpPr>
            <p:cNvPr id="258" name="Google Shape;258;p17">
              <a:extLst>
                <a:ext uri="{FF2B5EF4-FFF2-40B4-BE49-F238E27FC236}">
                  <a16:creationId xmlns:a16="http://schemas.microsoft.com/office/drawing/2014/main" id="{62714028-36D4-7166-8FBF-C27444204D80}"/>
                </a:ext>
              </a:extLst>
            </p:cNvPr>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																																					</a:t>
              </a:r>
              <a:endParaRPr kumimoji="0" sz="1800" b="0" i="1" u="none" strike="noStrike" kern="0" cap="none" spc="0" normalizeH="0" baseline="0" noProof="0" dirty="0">
                <a:ln>
                  <a:noFill/>
                </a:ln>
                <a:solidFill>
                  <a:srgbClr val="00206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1" u="none" strike="noStrike" kern="0" cap="none" spc="0" normalizeH="0" baseline="0" noProof="0" dirty="0">
                  <a:ln>
                    <a:noFill/>
                  </a:ln>
                  <a:solidFill>
                    <a:srgbClr val="002060"/>
                  </a:solidFill>
                  <a:effectLst/>
                  <a:uLnTx/>
                  <a:uFillTx/>
                  <a:latin typeface="Calibri"/>
                  <a:ea typeface="Calibri"/>
                  <a:cs typeface="Calibri"/>
                  <a:sym typeface="Calibri"/>
                </a:rPr>
                <a:t>	Financial Transaction Request Training				Business Manager Training 2026</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59" name="Google Shape;259;p17">
              <a:extLst>
                <a:ext uri="{FF2B5EF4-FFF2-40B4-BE49-F238E27FC236}">
                  <a16:creationId xmlns:a16="http://schemas.microsoft.com/office/drawing/2014/main" id="{5C5D415C-1B8A-D45C-DE44-E92B056EB695}"/>
                </a:ext>
              </a:extLst>
            </p:cNvPr>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3" name="Picture 2">
            <a:extLst>
              <a:ext uri="{FF2B5EF4-FFF2-40B4-BE49-F238E27FC236}">
                <a16:creationId xmlns:a16="http://schemas.microsoft.com/office/drawing/2014/main" id="{64CF412C-6573-94F4-E567-E3B3422124C5}"/>
              </a:ext>
            </a:extLst>
          </p:cNvPr>
          <p:cNvPicPr>
            <a:picLocks noChangeAspect="1"/>
          </p:cNvPicPr>
          <p:nvPr/>
        </p:nvPicPr>
        <p:blipFill>
          <a:blip r:embed="rId4"/>
          <a:stretch>
            <a:fillRect/>
          </a:stretch>
        </p:blipFill>
        <p:spPr>
          <a:xfrm>
            <a:off x="476628" y="833105"/>
            <a:ext cx="11238744" cy="8747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219E6CAA-022B-6D21-25B8-93F18BE5C917}"/>
              </a:ext>
            </a:extLst>
          </p:cNvPr>
          <p:cNvSpPr txBox="1"/>
          <p:nvPr/>
        </p:nvSpPr>
        <p:spPr>
          <a:xfrm>
            <a:off x="1657349" y="114876"/>
            <a:ext cx="8877300" cy="646331"/>
          </a:xfrm>
          <a:prstGeom prst="rect">
            <a:avLst/>
          </a:prstGeom>
          <a:noFill/>
        </p:spPr>
        <p:txBody>
          <a:bodyPr wrap="square">
            <a:spAutoFit/>
          </a:bodyPr>
          <a:lstStyle/>
          <a:p>
            <a:pPr algn="ctr"/>
            <a:r>
              <a:rPr lang="en-US" sz="3600" dirty="0">
                <a:solidFill>
                  <a:srgbClr val="FFC000"/>
                </a:solidFill>
                <a:latin typeface="Anton"/>
                <a:ea typeface="Anton"/>
                <a:cs typeface="Anton"/>
                <a:sym typeface="Anton"/>
              </a:rPr>
              <a:t>Transaction Type – Online or CC Purchase</a:t>
            </a:r>
            <a:endParaRPr lang="en-US" sz="3600" dirty="0"/>
          </a:p>
        </p:txBody>
      </p:sp>
    </p:spTree>
    <p:extLst>
      <p:ext uri="{BB962C8B-B14F-4D97-AF65-F5344CB8AC3E}">
        <p14:creationId xmlns:p14="http://schemas.microsoft.com/office/powerpoint/2010/main" val="1142700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63"/>
        <p:cNvGrpSpPr/>
        <p:nvPr/>
      </p:nvGrpSpPr>
      <p:grpSpPr>
        <a:xfrm>
          <a:off x="0" y="0"/>
          <a:ext cx="0" cy="0"/>
          <a:chOff x="0" y="0"/>
          <a:chExt cx="0" cy="0"/>
        </a:xfrm>
      </p:grpSpPr>
      <p:sp>
        <p:nvSpPr>
          <p:cNvPr id="264" name="Google Shape;264;p18"/>
          <p:cNvSpPr txBox="1">
            <a:spLocks noGrp="1"/>
          </p:cNvSpPr>
          <p:nvPr>
            <p:ph type="title"/>
          </p:nvPr>
        </p:nvSpPr>
        <p:spPr>
          <a:xfrm>
            <a:off x="682525" y="240950"/>
            <a:ext cx="11005500" cy="1690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C000"/>
              </a:buClr>
              <a:buSzPct val="100000"/>
              <a:buFont typeface="Anton"/>
              <a:buNone/>
            </a:pPr>
            <a:r>
              <a:rPr lang="en-US" sz="4000" dirty="0">
                <a:solidFill>
                  <a:srgbClr val="FFC000"/>
                </a:solidFill>
                <a:latin typeface="Anton"/>
                <a:ea typeface="Anton"/>
                <a:cs typeface="Anton"/>
                <a:sym typeface="Anton"/>
              </a:rPr>
              <a:t>Transaction Type – Online or Credit Card Purchase</a:t>
            </a:r>
            <a:br>
              <a:rPr lang="en-US" sz="4000" dirty="0">
                <a:solidFill>
                  <a:srgbClr val="FFC000"/>
                </a:solidFill>
                <a:latin typeface="Anton"/>
                <a:ea typeface="Anton"/>
                <a:cs typeface="Anton"/>
                <a:sym typeface="Anton"/>
              </a:rPr>
            </a:br>
            <a:r>
              <a:rPr lang="en-US" sz="4000" u="sng" dirty="0">
                <a:solidFill>
                  <a:srgbClr val="FFC000"/>
                </a:solidFill>
                <a:latin typeface="Anton"/>
                <a:ea typeface="Anton"/>
                <a:cs typeface="Anton"/>
                <a:sym typeface="Anton"/>
              </a:rPr>
              <a:t>Hotel Reservations</a:t>
            </a:r>
            <a:endParaRPr sz="4000" u="sng" dirty="0"/>
          </a:p>
        </p:txBody>
      </p:sp>
      <p:sp>
        <p:nvSpPr>
          <p:cNvPr id="265" name="Google Shape;265;p18"/>
          <p:cNvSpPr txBox="1">
            <a:spLocks noGrp="1"/>
          </p:cNvSpPr>
          <p:nvPr>
            <p:ph type="body" idx="1"/>
          </p:nvPr>
        </p:nvSpPr>
        <p:spPr>
          <a:xfrm>
            <a:off x="472975" y="1931750"/>
            <a:ext cx="11424600" cy="3849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dirty="0">
                <a:solidFill>
                  <a:schemeClr val="lt1"/>
                </a:solidFill>
              </a:rPr>
              <a:t>Organizations that have received approval to travel and require a hotel stay can use the SOFO Lucid travel link:  </a:t>
            </a:r>
            <a:r>
              <a:rPr lang="en-US" sz="2400" b="0" i="0" u="sng" strike="noStrike" dirty="0">
                <a:solidFill>
                  <a:srgbClr val="00B0F0"/>
                </a:solidFill>
                <a:latin typeface="Corbel"/>
                <a:ea typeface="Corbel"/>
                <a:cs typeface="Corbel"/>
                <a:sym typeface="Corbel"/>
                <a:hlinkClick r:id="rId3">
                  <a:extLst>
                    <a:ext uri="{A12FA001-AC4F-418D-AE19-62706E023703}">
                      <ahyp:hlinkClr xmlns:ahyp="http://schemas.microsoft.com/office/drawing/2018/hyperlinkcolor" val="tx"/>
                    </a:ext>
                  </a:extLst>
                </a:hlinkClick>
              </a:rPr>
              <a:t>https://rochester.lucidhotels.us/</a:t>
            </a:r>
            <a:endParaRPr sz="2400" b="0" i="0" u="sng" strike="noStrike" dirty="0">
              <a:solidFill>
                <a:srgbClr val="00B0F0"/>
              </a:solidFill>
              <a:latin typeface="Corbel"/>
              <a:ea typeface="Corbel"/>
              <a:cs typeface="Corbel"/>
              <a:sym typeface="Corbel"/>
            </a:endParaRPr>
          </a:p>
          <a:p>
            <a:pPr marL="0" lvl="0" indent="0" algn="ctr" rtl="0">
              <a:lnSpc>
                <a:spcPct val="90000"/>
              </a:lnSpc>
              <a:spcBef>
                <a:spcPts val="1000"/>
              </a:spcBef>
              <a:spcAft>
                <a:spcPts val="0"/>
              </a:spcAft>
              <a:buClr>
                <a:schemeClr val="dk1"/>
              </a:buClr>
              <a:buSzPts val="2400"/>
              <a:buNone/>
            </a:pPr>
            <a:r>
              <a:rPr lang="en-US" dirty="0">
                <a:solidFill>
                  <a:schemeClr val="lt1"/>
                </a:solidFill>
              </a:rPr>
              <a:t>A video from Lucid Travel is posted on the sa.rochester.edu website with  more information.</a:t>
            </a:r>
            <a:endParaRPr sz="1200" dirty="0">
              <a:solidFill>
                <a:schemeClr val="lt1"/>
              </a:solidFill>
            </a:endParaRPr>
          </a:p>
          <a:p>
            <a:pPr marL="0" lvl="0" indent="0" algn="ctr" rtl="0">
              <a:lnSpc>
                <a:spcPct val="90000"/>
              </a:lnSpc>
              <a:spcBef>
                <a:spcPts val="1000"/>
              </a:spcBef>
              <a:spcAft>
                <a:spcPts val="0"/>
              </a:spcAft>
              <a:buClr>
                <a:schemeClr val="dk1"/>
              </a:buClr>
              <a:buSzPts val="2400"/>
              <a:buNone/>
            </a:pPr>
            <a:endParaRPr sz="1200" dirty="0">
              <a:solidFill>
                <a:schemeClr val="lt1"/>
              </a:solidFill>
            </a:endParaRPr>
          </a:p>
          <a:p>
            <a:pPr marL="0" lvl="0" indent="0" algn="ctr" rtl="0">
              <a:lnSpc>
                <a:spcPct val="90000"/>
              </a:lnSpc>
              <a:spcBef>
                <a:spcPts val="1000"/>
              </a:spcBef>
              <a:spcAft>
                <a:spcPts val="0"/>
              </a:spcAft>
              <a:buClr>
                <a:schemeClr val="lt1"/>
              </a:buClr>
              <a:buSzPts val="2400"/>
              <a:buNone/>
            </a:pPr>
            <a:r>
              <a:rPr lang="en-US" sz="2400" b="1" dirty="0">
                <a:solidFill>
                  <a:schemeClr val="lt1"/>
                </a:solidFill>
                <a:latin typeface="Corbel"/>
                <a:ea typeface="Corbel"/>
                <a:cs typeface="Corbel"/>
                <a:sym typeface="Corbel"/>
              </a:rPr>
              <a:t>Once the FTR form has been approved</a:t>
            </a:r>
            <a:r>
              <a:rPr lang="en-US" sz="2400" dirty="0">
                <a:solidFill>
                  <a:schemeClr val="lt1"/>
                </a:solidFill>
                <a:latin typeface="Corbel"/>
                <a:ea typeface="Corbel"/>
                <a:cs typeface="Corbel"/>
                <a:sym typeface="Corbel"/>
              </a:rPr>
              <a:t>, hotel reservations using the link above can be processed by the Business Manager outside of SOFO and do not require assistance from SOFO.</a:t>
            </a:r>
            <a:endParaRPr dirty="0"/>
          </a:p>
          <a:p>
            <a:pPr marL="0" lvl="0" indent="0" algn="ctr" rtl="0">
              <a:lnSpc>
                <a:spcPct val="90000"/>
              </a:lnSpc>
              <a:spcBef>
                <a:spcPts val="1000"/>
              </a:spcBef>
              <a:spcAft>
                <a:spcPts val="0"/>
              </a:spcAft>
              <a:buClr>
                <a:srgbClr val="FF0000"/>
              </a:buClr>
              <a:buSzPts val="2400"/>
              <a:buNone/>
            </a:pPr>
            <a:r>
              <a:rPr lang="en-US" sz="2400" dirty="0">
                <a:solidFill>
                  <a:srgbClr val="FF0000"/>
                </a:solidFill>
                <a:latin typeface="Corbel"/>
                <a:ea typeface="Corbel"/>
                <a:cs typeface="Corbel"/>
                <a:sym typeface="Corbel"/>
              </a:rPr>
              <a:t>*FTR forms for travel will not be processed until the Activity Registration is started!*</a:t>
            </a:r>
            <a:endParaRPr dirty="0"/>
          </a:p>
          <a:p>
            <a:pPr marL="0" lvl="0" indent="0" algn="ctr" rtl="0">
              <a:lnSpc>
                <a:spcPct val="90000"/>
              </a:lnSpc>
              <a:spcBef>
                <a:spcPts val="1000"/>
              </a:spcBef>
              <a:spcAft>
                <a:spcPts val="0"/>
              </a:spcAft>
              <a:buClr>
                <a:schemeClr val="dk1"/>
              </a:buClr>
              <a:buSzPts val="1100"/>
              <a:buNone/>
            </a:pPr>
            <a:endParaRPr sz="1100" dirty="0">
              <a:solidFill>
                <a:schemeClr val="lt1"/>
              </a:solidFill>
              <a:latin typeface="Corbel"/>
              <a:ea typeface="Corbel"/>
              <a:cs typeface="Corbel"/>
              <a:sym typeface="Corbel"/>
            </a:endParaRPr>
          </a:p>
        </p:txBody>
      </p:sp>
      <p:grpSp>
        <p:nvGrpSpPr>
          <p:cNvPr id="266" name="Google Shape;266;p18"/>
          <p:cNvGrpSpPr/>
          <p:nvPr/>
        </p:nvGrpSpPr>
        <p:grpSpPr>
          <a:xfrm>
            <a:off x="0" y="5422181"/>
            <a:ext cx="12192000" cy="1435819"/>
            <a:chOff x="0" y="5422181"/>
            <a:chExt cx="12192000" cy="1435819"/>
          </a:xfrm>
        </p:grpSpPr>
        <p:sp>
          <p:nvSpPr>
            <p:cNvPr id="267" name="Google Shape;267;p18"/>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268" name="Google Shape;268;p18"/>
            <p:cNvPicPr preferRelativeResize="0"/>
            <p:nvPr/>
          </p:nvPicPr>
          <p:blipFill rotWithShape="1">
            <a:blip r:embed="rId4">
              <a:alphaModFix/>
            </a:blip>
            <a:srcRect/>
            <a:stretch/>
          </p:blipFill>
          <p:spPr>
            <a:xfrm>
              <a:off x="5402222" y="5422181"/>
              <a:ext cx="1387555" cy="1421071"/>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72"/>
        <p:cNvGrpSpPr/>
        <p:nvPr/>
      </p:nvGrpSpPr>
      <p:grpSpPr>
        <a:xfrm>
          <a:off x="0" y="0"/>
          <a:ext cx="0" cy="0"/>
          <a:chOff x="0" y="0"/>
          <a:chExt cx="0" cy="0"/>
        </a:xfrm>
      </p:grpSpPr>
      <p:sp>
        <p:nvSpPr>
          <p:cNvPr id="174" name="Google Shape;174;p10"/>
          <p:cNvSpPr txBox="1">
            <a:spLocks noGrp="1"/>
          </p:cNvSpPr>
          <p:nvPr>
            <p:ph type="body" idx="1"/>
          </p:nvPr>
        </p:nvSpPr>
        <p:spPr>
          <a:xfrm>
            <a:off x="838201" y="18129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dirty="0">
                <a:solidFill>
                  <a:schemeClr val="lt1"/>
                </a:solidFill>
              </a:rPr>
              <a:t>Do you have an Invoice or a fully executed (signed) contract from a NON-UR vendor?</a:t>
            </a:r>
            <a:endParaRPr dirty="0"/>
          </a:p>
          <a:p>
            <a:pPr marL="0" lvl="0" indent="0" algn="l" rtl="0">
              <a:lnSpc>
                <a:spcPct val="90000"/>
              </a:lnSpc>
              <a:spcBef>
                <a:spcPts val="1000"/>
              </a:spcBef>
              <a:spcAft>
                <a:spcPts val="0"/>
              </a:spcAft>
              <a:buClr>
                <a:schemeClr val="dk1"/>
              </a:buClr>
              <a:buSzPts val="2800"/>
              <a:buNone/>
            </a:pPr>
            <a:endParaRPr dirty="0">
              <a:solidFill>
                <a:schemeClr val="lt1"/>
              </a:solidFill>
            </a:endParaRPr>
          </a:p>
          <a:p>
            <a:pPr marL="0" lvl="0" indent="0" algn="l" rtl="0">
              <a:lnSpc>
                <a:spcPct val="90000"/>
              </a:lnSpc>
              <a:spcBef>
                <a:spcPts val="1000"/>
              </a:spcBef>
              <a:spcAft>
                <a:spcPts val="0"/>
              </a:spcAft>
              <a:buClr>
                <a:schemeClr val="lt1"/>
              </a:buClr>
              <a:buSzPts val="2800"/>
              <a:buNone/>
            </a:pPr>
            <a:r>
              <a:rPr lang="en-US" dirty="0">
                <a:solidFill>
                  <a:schemeClr val="lt1"/>
                </a:solidFill>
              </a:rPr>
              <a:t>If you answered “YES” to this question you can select </a:t>
            </a:r>
            <a:r>
              <a:rPr lang="en-US" i="1" dirty="0">
                <a:solidFill>
                  <a:schemeClr val="lt1"/>
                </a:solidFill>
              </a:rPr>
              <a:t>Check </a:t>
            </a:r>
            <a:r>
              <a:rPr lang="en-US" dirty="0">
                <a:solidFill>
                  <a:schemeClr val="lt1"/>
                </a:solidFill>
              </a:rPr>
              <a:t>as your payment method. </a:t>
            </a:r>
            <a:endParaRPr dirty="0"/>
          </a:p>
          <a:p>
            <a:pPr marL="0" lvl="0" indent="0" algn="l" rtl="0">
              <a:lnSpc>
                <a:spcPct val="90000"/>
              </a:lnSpc>
              <a:spcBef>
                <a:spcPts val="1000"/>
              </a:spcBef>
              <a:spcAft>
                <a:spcPts val="0"/>
              </a:spcAft>
              <a:buClr>
                <a:schemeClr val="dk1"/>
              </a:buClr>
              <a:buSzPts val="2800"/>
              <a:buNone/>
            </a:pPr>
            <a:endParaRPr dirty="0">
              <a:solidFill>
                <a:schemeClr val="lt1"/>
              </a:solidFill>
            </a:endParaRPr>
          </a:p>
          <a:p>
            <a:pPr marL="0" lvl="0" indent="0" algn="ctr" rtl="0">
              <a:lnSpc>
                <a:spcPct val="90000"/>
              </a:lnSpc>
              <a:spcBef>
                <a:spcPts val="1000"/>
              </a:spcBef>
              <a:spcAft>
                <a:spcPts val="0"/>
              </a:spcAft>
              <a:buClr>
                <a:schemeClr val="lt1"/>
              </a:buClr>
              <a:buSzPts val="2800"/>
              <a:buNone/>
            </a:pPr>
            <a:r>
              <a:rPr lang="en-US" dirty="0">
                <a:solidFill>
                  <a:schemeClr val="lt1"/>
                </a:solidFill>
              </a:rPr>
              <a:t>**If you are paying </a:t>
            </a:r>
            <a:r>
              <a:rPr lang="en-US">
                <a:solidFill>
                  <a:schemeClr val="lt1"/>
                </a:solidFill>
              </a:rPr>
              <a:t>an individual, </a:t>
            </a:r>
            <a:r>
              <a:rPr lang="en-US" dirty="0">
                <a:solidFill>
                  <a:schemeClr val="lt1"/>
                </a:solidFill>
              </a:rPr>
              <a:t>a completed W-9 must be submitted with the invoice or contract**</a:t>
            </a:r>
            <a:endParaRPr dirty="0"/>
          </a:p>
        </p:txBody>
      </p:sp>
      <p:grpSp>
        <p:nvGrpSpPr>
          <p:cNvPr id="175" name="Google Shape;175;p10"/>
          <p:cNvGrpSpPr/>
          <p:nvPr/>
        </p:nvGrpSpPr>
        <p:grpSpPr>
          <a:xfrm>
            <a:off x="0" y="5422181"/>
            <a:ext cx="12192000" cy="1435819"/>
            <a:chOff x="0" y="5422181"/>
            <a:chExt cx="12192000" cy="1435819"/>
          </a:xfrm>
        </p:grpSpPr>
        <p:sp>
          <p:nvSpPr>
            <p:cNvPr id="176" name="Google Shape;176;p10"/>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77" name="Google Shape;177;p10"/>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3" name="Picture 2">
            <a:extLst>
              <a:ext uri="{FF2B5EF4-FFF2-40B4-BE49-F238E27FC236}">
                <a16:creationId xmlns:a16="http://schemas.microsoft.com/office/drawing/2014/main" id="{6F202DE8-793B-532C-E448-9CDFB352EA10}"/>
              </a:ext>
            </a:extLst>
          </p:cNvPr>
          <p:cNvPicPr>
            <a:picLocks noChangeAspect="1"/>
          </p:cNvPicPr>
          <p:nvPr/>
        </p:nvPicPr>
        <p:blipFill>
          <a:blip r:embed="rId4"/>
          <a:stretch>
            <a:fillRect/>
          </a:stretch>
        </p:blipFill>
        <p:spPr>
          <a:xfrm>
            <a:off x="265507" y="781800"/>
            <a:ext cx="11660985" cy="8906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C23B543E-12B6-6C58-612C-56DBD4EC9854}"/>
              </a:ext>
            </a:extLst>
          </p:cNvPr>
          <p:cNvSpPr txBox="1"/>
          <p:nvPr/>
        </p:nvSpPr>
        <p:spPr>
          <a:xfrm>
            <a:off x="1657350" y="65243"/>
            <a:ext cx="8877300" cy="646331"/>
          </a:xfrm>
          <a:prstGeom prst="rect">
            <a:avLst/>
          </a:prstGeom>
          <a:noFill/>
        </p:spPr>
        <p:txBody>
          <a:bodyPr wrap="square">
            <a:spAutoFit/>
          </a:bodyPr>
          <a:lstStyle/>
          <a:p>
            <a:pPr algn="ctr"/>
            <a:r>
              <a:rPr lang="en-US" sz="3600" dirty="0">
                <a:solidFill>
                  <a:srgbClr val="FFC000"/>
                </a:solidFill>
                <a:latin typeface="Anton"/>
                <a:ea typeface="Anton"/>
                <a:cs typeface="Anton"/>
                <a:sym typeface="Anton"/>
              </a:rPr>
              <a:t>Transaction Type – Check</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81"/>
        <p:cNvGrpSpPr/>
        <p:nvPr/>
      </p:nvGrpSpPr>
      <p:grpSpPr>
        <a:xfrm>
          <a:off x="0" y="0"/>
          <a:ext cx="0" cy="0"/>
          <a:chOff x="0" y="0"/>
          <a:chExt cx="0" cy="0"/>
        </a:xfrm>
      </p:grpSpPr>
      <p:sp>
        <p:nvSpPr>
          <p:cNvPr id="182" name="Google Shape;18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C000"/>
              </a:buClr>
              <a:buSzPct val="100000"/>
              <a:buFont typeface="Anton"/>
              <a:buNone/>
            </a:pPr>
            <a:r>
              <a:rPr lang="en-US" sz="4800" dirty="0">
                <a:solidFill>
                  <a:srgbClr val="FFC000"/>
                </a:solidFill>
                <a:latin typeface="Anton"/>
                <a:ea typeface="Anton"/>
                <a:cs typeface="Anton"/>
                <a:sym typeface="Anton"/>
              </a:rPr>
              <a:t>Transaction Type – Check cont.</a:t>
            </a:r>
            <a:br>
              <a:rPr lang="en-US" sz="4800" dirty="0">
                <a:solidFill>
                  <a:srgbClr val="FFC000"/>
                </a:solidFill>
                <a:latin typeface="Anton"/>
                <a:ea typeface="Anton"/>
                <a:cs typeface="Anton"/>
                <a:sym typeface="Anton"/>
              </a:rPr>
            </a:br>
            <a:r>
              <a:rPr lang="en-US" sz="4800" dirty="0">
                <a:solidFill>
                  <a:srgbClr val="FFC000"/>
                </a:solidFill>
                <a:latin typeface="Anton"/>
                <a:ea typeface="Anton"/>
                <a:cs typeface="Anton"/>
                <a:sym typeface="Anton"/>
              </a:rPr>
              <a:t>					</a:t>
            </a:r>
            <a:r>
              <a:rPr lang="en-US" sz="4800" i="1" dirty="0">
                <a:solidFill>
                  <a:srgbClr val="FFC000"/>
                </a:solidFill>
                <a:latin typeface="Anton"/>
                <a:ea typeface="Anton"/>
                <a:cs typeface="Anton"/>
                <a:sym typeface="Anton"/>
              </a:rPr>
              <a:t>Contract</a:t>
            </a:r>
            <a:endParaRPr sz="4800" dirty="0">
              <a:solidFill>
                <a:srgbClr val="FFC000"/>
              </a:solidFill>
              <a:latin typeface="Anton"/>
              <a:ea typeface="Anton"/>
              <a:cs typeface="Anton"/>
              <a:sym typeface="Anton"/>
            </a:endParaRPr>
          </a:p>
        </p:txBody>
      </p:sp>
      <p:sp>
        <p:nvSpPr>
          <p:cNvPr id="183" name="Google Shape;183;p11"/>
          <p:cNvSpPr txBox="1">
            <a:spLocks noGrp="1"/>
          </p:cNvSpPr>
          <p:nvPr>
            <p:ph type="body" idx="1"/>
          </p:nvPr>
        </p:nvSpPr>
        <p:spPr>
          <a:xfrm>
            <a:off x="838200" y="1539187"/>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rPr>
              <a:t>A Service/Performance Agreement must be used (instead of an invoice) for Services provided by an Individual or Business. A completed W-9 must be provided with the fully executed contract.</a:t>
            </a:r>
            <a:endParaRPr dirty="0"/>
          </a:p>
          <a:p>
            <a:pPr marL="685800" lvl="1" indent="-228600" algn="l" rtl="0">
              <a:lnSpc>
                <a:spcPct val="90000"/>
              </a:lnSpc>
              <a:spcBef>
                <a:spcPts val="500"/>
              </a:spcBef>
              <a:spcAft>
                <a:spcPts val="0"/>
              </a:spcAft>
              <a:buClr>
                <a:schemeClr val="lt1"/>
              </a:buClr>
              <a:buSzPts val="2400"/>
              <a:buChar char="•"/>
            </a:pPr>
            <a:r>
              <a:rPr lang="en-US" dirty="0">
                <a:solidFill>
                  <a:schemeClr val="lt1"/>
                </a:solidFill>
              </a:rPr>
              <a:t>Examples of Services include </a:t>
            </a:r>
            <a:r>
              <a:rPr lang="en-US" i="1" dirty="0">
                <a:solidFill>
                  <a:schemeClr val="lt1"/>
                </a:solidFill>
              </a:rPr>
              <a:t>but are not limited to:</a:t>
            </a:r>
            <a:endParaRPr dirty="0"/>
          </a:p>
          <a:p>
            <a:pPr marL="1143000" lvl="2" indent="-228600" algn="l" rtl="0">
              <a:lnSpc>
                <a:spcPct val="90000"/>
              </a:lnSpc>
              <a:spcBef>
                <a:spcPts val="500"/>
              </a:spcBef>
              <a:spcAft>
                <a:spcPts val="0"/>
              </a:spcAft>
              <a:buClr>
                <a:schemeClr val="lt1"/>
              </a:buClr>
              <a:buSzPts val="2000"/>
              <a:buChar char="•"/>
            </a:pPr>
            <a:r>
              <a:rPr lang="en-US" dirty="0">
                <a:solidFill>
                  <a:schemeClr val="lt1"/>
                </a:solidFill>
              </a:rPr>
              <a:t>Photographer or Videographers</a:t>
            </a:r>
            <a:endParaRPr dirty="0"/>
          </a:p>
          <a:p>
            <a:pPr marL="1143000" lvl="2" indent="-228600" algn="l" rtl="0">
              <a:lnSpc>
                <a:spcPct val="90000"/>
              </a:lnSpc>
              <a:spcBef>
                <a:spcPts val="500"/>
              </a:spcBef>
              <a:spcAft>
                <a:spcPts val="0"/>
              </a:spcAft>
              <a:buClr>
                <a:schemeClr val="lt1"/>
              </a:buClr>
              <a:buSzPts val="2000"/>
              <a:buChar char="•"/>
            </a:pPr>
            <a:r>
              <a:rPr lang="en-US" dirty="0">
                <a:solidFill>
                  <a:schemeClr val="lt1"/>
                </a:solidFill>
              </a:rPr>
              <a:t>DJ’s</a:t>
            </a:r>
            <a:endParaRPr dirty="0"/>
          </a:p>
          <a:p>
            <a:pPr marL="1143000" lvl="2" indent="-228600" algn="l" rtl="0">
              <a:lnSpc>
                <a:spcPct val="90000"/>
              </a:lnSpc>
              <a:spcBef>
                <a:spcPts val="500"/>
              </a:spcBef>
              <a:spcAft>
                <a:spcPts val="0"/>
              </a:spcAft>
              <a:buClr>
                <a:schemeClr val="lt1"/>
              </a:buClr>
              <a:buSzPts val="2000"/>
              <a:buChar char="•"/>
            </a:pPr>
            <a:r>
              <a:rPr lang="en-US" dirty="0">
                <a:solidFill>
                  <a:schemeClr val="lt1"/>
                </a:solidFill>
              </a:rPr>
              <a:t>External Caterers</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rPr>
              <a:t>Contract must be signed by the Service Provider and the U of R’s Authorized signer (not a member of your e-board).</a:t>
            </a:r>
            <a:endParaRPr dirty="0"/>
          </a:p>
          <a:p>
            <a:pPr marL="685800" lvl="1" indent="-228600" algn="l" rtl="0">
              <a:lnSpc>
                <a:spcPct val="90000"/>
              </a:lnSpc>
              <a:spcBef>
                <a:spcPts val="500"/>
              </a:spcBef>
              <a:spcAft>
                <a:spcPts val="0"/>
              </a:spcAft>
              <a:buClr>
                <a:schemeClr val="lt1"/>
              </a:buClr>
              <a:buSzPts val="2400"/>
              <a:buChar char="•"/>
            </a:pPr>
            <a:r>
              <a:rPr lang="en-US" dirty="0">
                <a:solidFill>
                  <a:schemeClr val="lt1"/>
                </a:solidFill>
              </a:rPr>
              <a:t>Please work with your advisor to obtain the required signatures</a:t>
            </a:r>
            <a:endParaRPr dirty="0"/>
          </a:p>
        </p:txBody>
      </p:sp>
      <p:grpSp>
        <p:nvGrpSpPr>
          <p:cNvPr id="184" name="Google Shape;184;p11"/>
          <p:cNvGrpSpPr/>
          <p:nvPr/>
        </p:nvGrpSpPr>
        <p:grpSpPr>
          <a:xfrm>
            <a:off x="0" y="5422181"/>
            <a:ext cx="12192000" cy="1435819"/>
            <a:chOff x="0" y="5422181"/>
            <a:chExt cx="12192000" cy="1435819"/>
          </a:xfrm>
        </p:grpSpPr>
        <p:sp>
          <p:nvSpPr>
            <p:cNvPr id="185" name="Google Shape;185;p11"/>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186" name="Google Shape;186;p11"/>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99"/>
        <p:cNvGrpSpPr/>
        <p:nvPr/>
      </p:nvGrpSpPr>
      <p:grpSpPr>
        <a:xfrm>
          <a:off x="0" y="0"/>
          <a:ext cx="0" cy="0"/>
          <a:chOff x="0" y="0"/>
          <a:chExt cx="0" cy="0"/>
        </a:xfrm>
      </p:grpSpPr>
      <p:sp>
        <p:nvSpPr>
          <p:cNvPr id="201" name="Google Shape;201;p13"/>
          <p:cNvSpPr txBox="1">
            <a:spLocks noGrp="1"/>
          </p:cNvSpPr>
          <p:nvPr>
            <p:ph type="body" idx="1"/>
          </p:nvPr>
        </p:nvSpPr>
        <p:spPr>
          <a:xfrm>
            <a:off x="838200" y="3945858"/>
            <a:ext cx="10515600" cy="253806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sz="2400" dirty="0">
                <a:solidFill>
                  <a:schemeClr val="lt1"/>
                </a:solidFill>
              </a:rPr>
              <a:t>Credit Cards can be signed during SOFO office hours </a:t>
            </a:r>
            <a:r>
              <a:rPr lang="en-US" sz="2400" u="sng" dirty="0">
                <a:solidFill>
                  <a:schemeClr val="lt1"/>
                </a:solidFill>
              </a:rPr>
              <a:t>by the Business Manager</a:t>
            </a:r>
            <a:r>
              <a:rPr lang="en-US" sz="2400" dirty="0">
                <a:solidFill>
                  <a:schemeClr val="lt1"/>
                </a:solidFill>
              </a:rPr>
              <a:t>.  Credit Cards must be returned by end of day the following business day or a $5 late fee will be assessed per card per day.</a:t>
            </a:r>
            <a:endParaRPr dirty="0"/>
          </a:p>
          <a:p>
            <a:pPr marL="0" lvl="0" indent="0" algn="ctr" rtl="0">
              <a:lnSpc>
                <a:spcPct val="90000"/>
              </a:lnSpc>
              <a:spcBef>
                <a:spcPts val="1000"/>
              </a:spcBef>
              <a:spcAft>
                <a:spcPts val="0"/>
              </a:spcAft>
              <a:buClr>
                <a:schemeClr val="dk1"/>
              </a:buClr>
              <a:buSzPts val="2400"/>
              <a:buNone/>
            </a:pPr>
            <a:endParaRPr sz="2400" dirty="0">
              <a:solidFill>
                <a:schemeClr val="lt1"/>
              </a:solidFill>
            </a:endParaRPr>
          </a:p>
          <a:p>
            <a:pPr marL="0" lvl="0" indent="0" algn="ctr" rtl="0">
              <a:lnSpc>
                <a:spcPct val="90000"/>
              </a:lnSpc>
              <a:spcBef>
                <a:spcPts val="1000"/>
              </a:spcBef>
              <a:spcAft>
                <a:spcPts val="0"/>
              </a:spcAft>
              <a:buClr>
                <a:schemeClr val="dk1"/>
              </a:buClr>
              <a:buSzPts val="2800"/>
              <a:buNone/>
            </a:pPr>
            <a:endParaRPr dirty="0">
              <a:solidFill>
                <a:schemeClr val="lt1"/>
              </a:solidFill>
            </a:endParaRPr>
          </a:p>
        </p:txBody>
      </p:sp>
      <p:sp>
        <p:nvSpPr>
          <p:cNvPr id="202" name="Google Shape;202;p13"/>
          <p:cNvSpPr txBox="1"/>
          <p:nvPr/>
        </p:nvSpPr>
        <p:spPr>
          <a:xfrm>
            <a:off x="723900" y="2006498"/>
            <a:ext cx="10515600" cy="2538064"/>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lt1"/>
              </a:solidFill>
              <a:latin typeface="Calibri"/>
              <a:ea typeface="Calibri"/>
              <a:cs typeface="Calibri"/>
              <a:sym typeface="Calibri"/>
            </a:endParaRPr>
          </a:p>
        </p:txBody>
      </p:sp>
      <p:sp>
        <p:nvSpPr>
          <p:cNvPr id="203" name="Google Shape;203;p13"/>
          <p:cNvSpPr txBox="1"/>
          <p:nvPr/>
        </p:nvSpPr>
        <p:spPr>
          <a:xfrm>
            <a:off x="2231100" y="2193616"/>
            <a:ext cx="7729800" cy="1325700"/>
          </a:xfrm>
          <a:prstGeom prst="rect">
            <a:avLst/>
          </a:prstGeom>
          <a:noFill/>
          <a:ln>
            <a:noFill/>
          </a:ln>
        </p:spPr>
        <p:txBody>
          <a:bodyPr spcFirstLastPara="1" wrap="square" lIns="91425" tIns="45700" rIns="91425" bIns="45700" anchor="t" anchorCtr="0">
            <a:normAutofit fontScale="92500" lnSpcReduction="20000"/>
          </a:bodyPr>
          <a:lstStyle/>
          <a:p>
            <a:pPr marL="342900" marR="0" lvl="0" indent="-342900" rtl="0">
              <a:lnSpc>
                <a:spcPct val="90000"/>
              </a:lnSpc>
              <a:spcBef>
                <a:spcPts val="0"/>
              </a:spcBef>
              <a:spcAft>
                <a:spcPts val="0"/>
              </a:spcAft>
              <a:buClr>
                <a:schemeClr val="lt1"/>
              </a:buClr>
              <a:buSzPts val="2400"/>
              <a:buFont typeface="Arial" panose="020B0604020202020204" pitchFamily="34" charset="0"/>
              <a:buChar char="•"/>
            </a:pPr>
            <a:r>
              <a:rPr lang="en-US" sz="2400" dirty="0">
                <a:solidFill>
                  <a:schemeClr val="lt1"/>
                </a:solidFill>
                <a:latin typeface="Calibri"/>
                <a:ea typeface="Calibri"/>
                <a:cs typeface="Calibri"/>
                <a:sym typeface="Calibri"/>
              </a:rPr>
              <a:t>Wegmans</a:t>
            </a:r>
          </a:p>
          <a:p>
            <a:pPr marR="0" lvl="0" rtl="0">
              <a:lnSpc>
                <a:spcPct val="90000"/>
              </a:lnSpc>
              <a:spcBef>
                <a:spcPts val="0"/>
              </a:spcBef>
              <a:spcAft>
                <a:spcPts val="0"/>
              </a:spcAft>
              <a:buClr>
                <a:schemeClr val="lt1"/>
              </a:buClr>
              <a:buSzPts val="2400"/>
            </a:pPr>
            <a:endParaRPr lang="en-US" sz="2400" dirty="0">
              <a:solidFill>
                <a:schemeClr val="lt1"/>
              </a:solidFill>
              <a:latin typeface="Calibri"/>
              <a:ea typeface="Calibri"/>
              <a:cs typeface="Calibri"/>
              <a:sym typeface="Calibri"/>
            </a:endParaRPr>
          </a:p>
          <a:p>
            <a:pPr marL="342900" marR="0" lvl="0" indent="-342900" rtl="0">
              <a:lnSpc>
                <a:spcPct val="90000"/>
              </a:lnSpc>
              <a:spcBef>
                <a:spcPts val="0"/>
              </a:spcBef>
              <a:spcAft>
                <a:spcPts val="0"/>
              </a:spcAft>
              <a:buClr>
                <a:schemeClr val="lt1"/>
              </a:buClr>
              <a:buSzPts val="2400"/>
              <a:buFont typeface="Arial" panose="020B0604020202020204" pitchFamily="34" charset="0"/>
              <a:buChar char="•"/>
            </a:pPr>
            <a:r>
              <a:rPr lang="en-US" sz="2400" dirty="0">
                <a:solidFill>
                  <a:schemeClr val="lt1"/>
                </a:solidFill>
                <a:latin typeface="Calibri"/>
                <a:ea typeface="Calibri"/>
                <a:cs typeface="Calibri"/>
                <a:sym typeface="Calibri"/>
              </a:rPr>
              <a:t>Sunoco (gas card)</a:t>
            </a:r>
          </a:p>
          <a:p>
            <a:pPr marR="0" lvl="0" rtl="0">
              <a:lnSpc>
                <a:spcPct val="90000"/>
              </a:lnSpc>
              <a:spcBef>
                <a:spcPts val="0"/>
              </a:spcBef>
              <a:spcAft>
                <a:spcPts val="0"/>
              </a:spcAft>
              <a:buClr>
                <a:schemeClr val="lt1"/>
              </a:buClr>
              <a:buSzPts val="2400"/>
            </a:pPr>
            <a:endParaRPr lang="en-US" sz="2400" dirty="0">
              <a:solidFill>
                <a:schemeClr val="lt1"/>
              </a:solidFill>
              <a:latin typeface="Calibri"/>
              <a:ea typeface="Calibri"/>
              <a:cs typeface="Calibri"/>
              <a:sym typeface="Calibri"/>
            </a:endParaRPr>
          </a:p>
          <a:p>
            <a:pPr marL="342900" marR="0" lvl="0" indent="-342900" rtl="0">
              <a:lnSpc>
                <a:spcPct val="90000"/>
              </a:lnSpc>
              <a:spcBef>
                <a:spcPts val="0"/>
              </a:spcBef>
              <a:spcAft>
                <a:spcPts val="0"/>
              </a:spcAft>
              <a:buClr>
                <a:schemeClr val="lt1"/>
              </a:buClr>
              <a:buSzPts val="2400"/>
              <a:buFont typeface="Arial" panose="020B0604020202020204" pitchFamily="34" charset="0"/>
              <a:buChar char="•"/>
            </a:pPr>
            <a:r>
              <a:rPr lang="en-US" sz="2400" dirty="0">
                <a:solidFill>
                  <a:schemeClr val="lt1"/>
                </a:solidFill>
                <a:latin typeface="Calibri"/>
                <a:ea typeface="Calibri"/>
                <a:cs typeface="Calibri"/>
                <a:sym typeface="Calibri"/>
              </a:rPr>
              <a:t>Home Depot</a:t>
            </a:r>
            <a:endParaRPr dirty="0"/>
          </a:p>
        </p:txBody>
      </p:sp>
      <p:grpSp>
        <p:nvGrpSpPr>
          <p:cNvPr id="204" name="Google Shape;204;p13"/>
          <p:cNvGrpSpPr/>
          <p:nvPr/>
        </p:nvGrpSpPr>
        <p:grpSpPr>
          <a:xfrm>
            <a:off x="0" y="5422181"/>
            <a:ext cx="12192000" cy="1435819"/>
            <a:chOff x="0" y="5422181"/>
            <a:chExt cx="12192000" cy="1435819"/>
          </a:xfrm>
        </p:grpSpPr>
        <p:sp>
          <p:nvSpPr>
            <p:cNvPr id="205" name="Google Shape;205;p13"/>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206" name="Google Shape;206;p13"/>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3" name="Picture 2">
            <a:extLst>
              <a:ext uri="{FF2B5EF4-FFF2-40B4-BE49-F238E27FC236}">
                <a16:creationId xmlns:a16="http://schemas.microsoft.com/office/drawing/2014/main" id="{F28E5604-DDB0-27C2-D2EF-18201572B1E2}"/>
              </a:ext>
            </a:extLst>
          </p:cNvPr>
          <p:cNvPicPr>
            <a:picLocks noChangeAspect="1"/>
          </p:cNvPicPr>
          <p:nvPr/>
        </p:nvPicPr>
        <p:blipFill>
          <a:blip r:embed="rId4"/>
          <a:stretch>
            <a:fillRect/>
          </a:stretch>
        </p:blipFill>
        <p:spPr>
          <a:xfrm>
            <a:off x="346717" y="923318"/>
            <a:ext cx="11498566" cy="8107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E42AD78A-D473-46CF-41A2-A0EC33BE6D22}"/>
              </a:ext>
            </a:extLst>
          </p:cNvPr>
          <p:cNvSpPr txBox="1"/>
          <p:nvPr/>
        </p:nvSpPr>
        <p:spPr>
          <a:xfrm>
            <a:off x="1543049" y="118205"/>
            <a:ext cx="8877300" cy="646331"/>
          </a:xfrm>
          <a:prstGeom prst="rect">
            <a:avLst/>
          </a:prstGeom>
          <a:noFill/>
        </p:spPr>
        <p:txBody>
          <a:bodyPr wrap="square">
            <a:spAutoFit/>
          </a:bodyPr>
          <a:lstStyle/>
          <a:p>
            <a:pPr algn="ctr"/>
            <a:r>
              <a:rPr lang="en-US" sz="3600" dirty="0">
                <a:solidFill>
                  <a:srgbClr val="FFC000"/>
                </a:solidFill>
                <a:latin typeface="Anton"/>
                <a:ea typeface="Anton"/>
                <a:cs typeface="Anton"/>
                <a:sym typeface="Anton"/>
              </a:rPr>
              <a:t>Transaction Type – Credit Card Sign Out</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3182D5-35D0-62CE-98D7-766467A5DF18}"/>
              </a:ext>
            </a:extLst>
          </p:cNvPr>
          <p:cNvSpPr txBox="1"/>
          <p:nvPr/>
        </p:nvSpPr>
        <p:spPr>
          <a:xfrm>
            <a:off x="323850" y="1805970"/>
            <a:ext cx="11544300" cy="784830"/>
          </a:xfrm>
          <a:prstGeom prst="rect">
            <a:avLst/>
          </a:prstGeom>
          <a:noFill/>
        </p:spPr>
        <p:txBody>
          <a:bodyPr wrap="square" rtlCol="0">
            <a:spAutoFit/>
          </a:bodyPr>
          <a:lstStyle/>
          <a:p>
            <a:pPr algn="ctr"/>
            <a:r>
              <a:rPr lang="en-US" sz="4500" b="1" dirty="0">
                <a:solidFill>
                  <a:srgbClr val="C00000"/>
                </a:solidFill>
                <a:latin typeface="Calibri" panose="020F0502020204030204" pitchFamily="34" charset="0"/>
                <a:ea typeface="Calibri" panose="020F0502020204030204" pitchFamily="34" charset="0"/>
                <a:cs typeface="Calibri" panose="020F0502020204030204" pitchFamily="34" charset="0"/>
              </a:rPr>
              <a:t>Credit cards </a:t>
            </a:r>
            <a:r>
              <a:rPr lang="en-US" sz="4500" b="1" u="sng" dirty="0">
                <a:solidFill>
                  <a:srgbClr val="C00000"/>
                </a:solidFill>
                <a:latin typeface="Calibri" panose="020F0502020204030204" pitchFamily="34" charset="0"/>
                <a:ea typeface="Calibri" panose="020F0502020204030204" pitchFamily="34" charset="0"/>
                <a:cs typeface="Calibri" panose="020F0502020204030204" pitchFamily="34" charset="0"/>
              </a:rPr>
              <a:t>MUST</a:t>
            </a:r>
            <a:r>
              <a:rPr lang="en-US" sz="4500" b="1" dirty="0">
                <a:solidFill>
                  <a:srgbClr val="C00000"/>
                </a:solidFill>
                <a:latin typeface="Calibri" panose="020F0502020204030204" pitchFamily="34" charset="0"/>
                <a:ea typeface="Calibri" panose="020F0502020204030204" pitchFamily="34" charset="0"/>
                <a:cs typeface="Calibri" panose="020F0502020204030204" pitchFamily="34" charset="0"/>
              </a:rPr>
              <a:t> be returned with a receipt</a:t>
            </a:r>
          </a:p>
        </p:txBody>
      </p:sp>
      <p:pic>
        <p:nvPicPr>
          <p:cNvPr id="3" name="Graphic 2" descr="Danger with solid fill">
            <a:extLst>
              <a:ext uri="{FF2B5EF4-FFF2-40B4-BE49-F238E27FC236}">
                <a16:creationId xmlns:a16="http://schemas.microsoft.com/office/drawing/2014/main" id="{B2B2BDF3-E0C4-BAA4-8255-6F97498333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97400" y="2768601"/>
            <a:ext cx="2997200" cy="2997200"/>
          </a:xfrm>
          <a:prstGeom prst="rect">
            <a:avLst/>
          </a:prstGeom>
        </p:spPr>
      </p:pic>
    </p:spTree>
    <p:extLst>
      <p:ext uri="{BB962C8B-B14F-4D97-AF65-F5344CB8AC3E}">
        <p14:creationId xmlns:p14="http://schemas.microsoft.com/office/powerpoint/2010/main" val="2481908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21"/>
        <p:cNvGrpSpPr/>
        <p:nvPr/>
      </p:nvGrpSpPr>
      <p:grpSpPr>
        <a:xfrm>
          <a:off x="0" y="0"/>
          <a:ext cx="0" cy="0"/>
          <a:chOff x="0" y="0"/>
          <a:chExt cx="0" cy="0"/>
        </a:xfrm>
      </p:grpSpPr>
      <p:sp>
        <p:nvSpPr>
          <p:cNvPr id="222" name="Google Shape;222;p14"/>
          <p:cNvSpPr txBox="1">
            <a:spLocks noGrp="1"/>
          </p:cNvSpPr>
          <p:nvPr>
            <p:ph type="title"/>
          </p:nvPr>
        </p:nvSpPr>
        <p:spPr>
          <a:xfrm>
            <a:off x="838199" y="12117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a:solidFill>
                  <a:srgbClr val="FFC000"/>
                </a:solidFill>
                <a:latin typeface="Anton"/>
                <a:ea typeface="Anton"/>
                <a:cs typeface="Anton"/>
                <a:sym typeface="Anton"/>
              </a:rPr>
              <a:t>Credit Card Drop Off</a:t>
            </a:r>
            <a:endParaRPr/>
          </a:p>
        </p:txBody>
      </p:sp>
      <p:pic>
        <p:nvPicPr>
          <p:cNvPr id="223" name="Google Shape;223;p14"/>
          <p:cNvPicPr preferRelativeResize="0">
            <a:picLocks noGrp="1"/>
          </p:cNvPicPr>
          <p:nvPr>
            <p:ph type="body" idx="1"/>
          </p:nvPr>
        </p:nvPicPr>
        <p:blipFill rotWithShape="1">
          <a:blip r:embed="rId3">
            <a:alphaModFix/>
          </a:blip>
          <a:srcRect r="12502" b="16188"/>
          <a:stretch/>
        </p:blipFill>
        <p:spPr>
          <a:xfrm rot="5400000">
            <a:off x="6952712" y="1060546"/>
            <a:ext cx="5076354" cy="3646915"/>
          </a:xfrm>
          <a:prstGeom prst="rect">
            <a:avLst/>
          </a:prstGeom>
          <a:noFill/>
          <a:ln>
            <a:noFill/>
          </a:ln>
        </p:spPr>
      </p:pic>
      <p:cxnSp>
        <p:nvCxnSpPr>
          <p:cNvPr id="224" name="Google Shape;224;p14"/>
          <p:cNvCxnSpPr>
            <a:stCxn id="225" idx="3"/>
          </p:cNvCxnSpPr>
          <p:nvPr/>
        </p:nvCxnSpPr>
        <p:spPr>
          <a:xfrm>
            <a:off x="6277708" y="1554089"/>
            <a:ext cx="3745500" cy="1171500"/>
          </a:xfrm>
          <a:prstGeom prst="straightConnector1">
            <a:avLst/>
          </a:prstGeom>
          <a:noFill/>
          <a:ln w="28575" cap="flat" cmpd="sng">
            <a:solidFill>
              <a:srgbClr val="00B0F0"/>
            </a:solidFill>
            <a:prstDash val="solid"/>
            <a:miter lim="800000"/>
            <a:headEnd type="none" w="sm" len="sm"/>
            <a:tailEnd type="none" w="sm" len="sm"/>
          </a:ln>
        </p:spPr>
      </p:cxnSp>
      <p:sp>
        <p:nvSpPr>
          <p:cNvPr id="225" name="Google Shape;225;p14"/>
          <p:cNvSpPr txBox="1"/>
          <p:nvPr/>
        </p:nvSpPr>
        <p:spPr>
          <a:xfrm>
            <a:off x="492369" y="1230923"/>
            <a:ext cx="5785339" cy="646331"/>
          </a:xfrm>
          <a:prstGeom prst="rect">
            <a:avLst/>
          </a:prstGeom>
          <a:noFill/>
          <a:ln w="28575" cap="flat" cmpd="sng">
            <a:solidFill>
              <a:srgbClr val="00B0F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Credit Cards (and receipt) can be dropped in the Credit Card drop off outside of the SOFO office door </a:t>
            </a:r>
            <a:endParaRPr/>
          </a:p>
        </p:txBody>
      </p:sp>
      <p:sp>
        <p:nvSpPr>
          <p:cNvPr id="226" name="Google Shape;226;p14"/>
          <p:cNvSpPr/>
          <p:nvPr/>
        </p:nvSpPr>
        <p:spPr>
          <a:xfrm>
            <a:off x="10031257" y="2317720"/>
            <a:ext cx="869628" cy="1111280"/>
          </a:xfrm>
          <a:prstGeom prst="rect">
            <a:avLst/>
          </a:prstGeom>
          <a:noFill/>
          <a:ln w="28575"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7" name="Google Shape;227;p14"/>
          <p:cNvPicPr preferRelativeResize="0"/>
          <p:nvPr/>
        </p:nvPicPr>
        <p:blipFill rotWithShape="1">
          <a:blip r:embed="rId4">
            <a:alphaModFix/>
          </a:blip>
          <a:srcRect t="-1" b="878"/>
          <a:stretch/>
        </p:blipFill>
        <p:spPr>
          <a:xfrm>
            <a:off x="274414" y="2094140"/>
            <a:ext cx="4250154" cy="3350075"/>
          </a:xfrm>
          <a:prstGeom prst="rect">
            <a:avLst/>
          </a:prstGeom>
          <a:noFill/>
          <a:ln>
            <a:noFill/>
          </a:ln>
        </p:spPr>
      </p:pic>
      <p:sp>
        <p:nvSpPr>
          <p:cNvPr id="228" name="Google Shape;228;p14"/>
          <p:cNvSpPr txBox="1"/>
          <p:nvPr/>
        </p:nvSpPr>
        <p:spPr>
          <a:xfrm>
            <a:off x="4859991" y="3436068"/>
            <a:ext cx="2472015" cy="1200329"/>
          </a:xfrm>
          <a:prstGeom prst="rect">
            <a:avLst/>
          </a:prstGeom>
          <a:noFill/>
          <a:ln w="9525"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Credit Cards and receipts can be left with a SOFO employee in the office</a:t>
            </a:r>
            <a:endParaRPr/>
          </a:p>
        </p:txBody>
      </p:sp>
      <p:cxnSp>
        <p:nvCxnSpPr>
          <p:cNvPr id="229" name="Google Shape;229;p14"/>
          <p:cNvCxnSpPr/>
          <p:nvPr/>
        </p:nvCxnSpPr>
        <p:spPr>
          <a:xfrm>
            <a:off x="4524568" y="4251771"/>
            <a:ext cx="335423" cy="0"/>
          </a:xfrm>
          <a:prstGeom prst="straightConnector1">
            <a:avLst/>
          </a:prstGeom>
          <a:noFill/>
          <a:ln w="9525" cap="flat" cmpd="sng">
            <a:solidFill>
              <a:srgbClr val="FFC000"/>
            </a:solidFill>
            <a:prstDash val="solid"/>
            <a:miter lim="800000"/>
            <a:headEnd type="none" w="sm" len="sm"/>
            <a:tailEnd type="none" w="sm" len="sm"/>
          </a:ln>
        </p:spPr>
      </p:cxnSp>
      <p:sp>
        <p:nvSpPr>
          <p:cNvPr id="230" name="Google Shape;230;p14"/>
          <p:cNvSpPr/>
          <p:nvPr/>
        </p:nvSpPr>
        <p:spPr>
          <a:xfrm>
            <a:off x="274414" y="2072106"/>
            <a:ext cx="4250152" cy="3379735"/>
          </a:xfrm>
          <a:prstGeom prst="rect">
            <a:avLst/>
          </a:prstGeom>
          <a:no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31" name="Google Shape;231;p14"/>
          <p:cNvGrpSpPr/>
          <p:nvPr/>
        </p:nvGrpSpPr>
        <p:grpSpPr>
          <a:xfrm>
            <a:off x="0" y="5422181"/>
            <a:ext cx="12192000" cy="1435819"/>
            <a:chOff x="0" y="5422181"/>
            <a:chExt cx="12192000" cy="1435819"/>
          </a:xfrm>
        </p:grpSpPr>
        <p:sp>
          <p:nvSpPr>
            <p:cNvPr id="232" name="Google Shape;232;p14"/>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233" name="Google Shape;233;p14"/>
            <p:cNvPicPr preferRelativeResize="0"/>
            <p:nvPr/>
          </p:nvPicPr>
          <p:blipFill rotWithShape="1">
            <a:blip r:embed="rId5">
              <a:alphaModFix/>
            </a:blip>
            <a:srcRect/>
            <a:stretch/>
          </p:blipFill>
          <p:spPr>
            <a:xfrm>
              <a:off x="5402222" y="5422181"/>
              <a:ext cx="1387555" cy="1421071"/>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90"/>
        <p:cNvGrpSpPr/>
        <p:nvPr/>
      </p:nvGrpSpPr>
      <p:grpSpPr>
        <a:xfrm>
          <a:off x="0" y="0"/>
          <a:ext cx="0" cy="0"/>
          <a:chOff x="0" y="0"/>
          <a:chExt cx="0" cy="0"/>
        </a:xfrm>
      </p:grpSpPr>
      <p:sp>
        <p:nvSpPr>
          <p:cNvPr id="192" name="Google Shape;192;p12"/>
          <p:cNvSpPr txBox="1">
            <a:spLocks noGrp="1"/>
          </p:cNvSpPr>
          <p:nvPr>
            <p:ph type="body" idx="1"/>
          </p:nvPr>
        </p:nvSpPr>
        <p:spPr>
          <a:xfrm>
            <a:off x="838200" y="2034699"/>
            <a:ext cx="10515600" cy="3751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dirty="0">
                <a:solidFill>
                  <a:schemeClr val="lt1"/>
                </a:solidFill>
              </a:rPr>
              <a:t>Issued when </a:t>
            </a:r>
            <a:r>
              <a:rPr lang="en-US" dirty="0">
                <a:solidFill>
                  <a:schemeClr val="lt1"/>
                </a:solidFill>
                <a:latin typeface="Calibri"/>
                <a:ea typeface="Calibri"/>
                <a:cs typeface="Calibri"/>
                <a:sym typeface="Calibri"/>
              </a:rPr>
              <a:t>a NON-UR vendor provides a quote and they have indicated that they can not start production/your order until they have received a Purchase Order (promise to pay)</a:t>
            </a:r>
            <a:r>
              <a:rPr lang="en-US" dirty="0">
                <a:solidFill>
                  <a:schemeClr val="lt1"/>
                </a:solidFill>
              </a:rPr>
              <a:t>.</a:t>
            </a:r>
            <a:endParaRPr dirty="0"/>
          </a:p>
          <a:p>
            <a:pPr marL="0" lvl="0" indent="0" algn="l" rtl="0">
              <a:lnSpc>
                <a:spcPct val="90000"/>
              </a:lnSpc>
              <a:spcBef>
                <a:spcPts val="1000"/>
              </a:spcBef>
              <a:spcAft>
                <a:spcPts val="0"/>
              </a:spcAft>
              <a:buClr>
                <a:schemeClr val="lt1"/>
              </a:buClr>
              <a:buSzPts val="2600"/>
              <a:buNone/>
            </a:pPr>
            <a:endParaRPr dirty="0">
              <a:solidFill>
                <a:schemeClr val="lt1"/>
              </a:solidFill>
            </a:endParaRPr>
          </a:p>
          <a:p>
            <a:pPr marL="0" lvl="0" indent="0" algn="l" rtl="0">
              <a:lnSpc>
                <a:spcPct val="90000"/>
              </a:lnSpc>
              <a:spcBef>
                <a:spcPts val="1000"/>
              </a:spcBef>
              <a:spcAft>
                <a:spcPts val="0"/>
              </a:spcAft>
              <a:buClr>
                <a:schemeClr val="lt1"/>
              </a:buClr>
              <a:buSzPts val="2600"/>
              <a:buNone/>
            </a:pPr>
            <a:r>
              <a:rPr lang="en-US" sz="2600" dirty="0">
                <a:solidFill>
                  <a:schemeClr val="lt1"/>
                </a:solidFill>
                <a:latin typeface="Calibri"/>
                <a:ea typeface="Calibri"/>
                <a:cs typeface="Calibri"/>
                <a:sym typeface="Calibri"/>
              </a:rPr>
              <a:t>A PO will be generated by SOFO and can be retrieved from the SOFO office.</a:t>
            </a:r>
            <a:endParaRPr dirty="0"/>
          </a:p>
          <a:p>
            <a:pPr marL="0" lvl="0" indent="0" algn="l" rtl="0">
              <a:lnSpc>
                <a:spcPct val="90000"/>
              </a:lnSpc>
              <a:spcBef>
                <a:spcPts val="1000"/>
              </a:spcBef>
              <a:spcAft>
                <a:spcPts val="0"/>
              </a:spcAft>
              <a:buClr>
                <a:schemeClr val="dk1"/>
              </a:buClr>
              <a:buSzPts val="2600"/>
              <a:buNone/>
            </a:pPr>
            <a:endParaRPr sz="2600" dirty="0">
              <a:solidFill>
                <a:schemeClr val="lt1"/>
              </a:solidFill>
              <a:latin typeface="Calibri"/>
              <a:ea typeface="Calibri"/>
              <a:cs typeface="Calibri"/>
              <a:sym typeface="Calibri"/>
            </a:endParaRPr>
          </a:p>
          <a:p>
            <a:pPr marL="0" lvl="0" indent="0" algn="l" rtl="0">
              <a:lnSpc>
                <a:spcPct val="90000"/>
              </a:lnSpc>
              <a:spcBef>
                <a:spcPts val="1000"/>
              </a:spcBef>
              <a:spcAft>
                <a:spcPts val="0"/>
              </a:spcAft>
              <a:buClr>
                <a:schemeClr val="lt1"/>
              </a:buClr>
              <a:buSzPts val="1800"/>
              <a:buNone/>
            </a:pPr>
            <a:r>
              <a:rPr lang="en-US" sz="1800" dirty="0">
                <a:solidFill>
                  <a:schemeClr val="lt1"/>
                </a:solidFill>
                <a:latin typeface="Calibri"/>
                <a:ea typeface="Calibri"/>
                <a:cs typeface="Calibri"/>
                <a:sym typeface="Calibri"/>
              </a:rPr>
              <a:t>** Once </a:t>
            </a:r>
            <a:r>
              <a:rPr lang="en-US" sz="1800" dirty="0">
                <a:solidFill>
                  <a:schemeClr val="lt1"/>
                </a:solidFill>
              </a:rPr>
              <a:t>the </a:t>
            </a:r>
            <a:r>
              <a:rPr lang="en-US" sz="1800" dirty="0">
                <a:solidFill>
                  <a:schemeClr val="lt1"/>
                </a:solidFill>
                <a:latin typeface="Calibri"/>
                <a:ea typeface="Calibri"/>
                <a:cs typeface="Calibri"/>
                <a:sym typeface="Calibri"/>
              </a:rPr>
              <a:t>invoice is received, please submit a new F</a:t>
            </a:r>
            <a:r>
              <a:rPr lang="en-US" sz="1800" dirty="0">
                <a:solidFill>
                  <a:schemeClr val="lt1"/>
                </a:solidFill>
              </a:rPr>
              <a:t>TR</a:t>
            </a:r>
            <a:r>
              <a:rPr lang="en-US" sz="1800" dirty="0">
                <a:solidFill>
                  <a:schemeClr val="lt1"/>
                </a:solidFill>
                <a:latin typeface="Calibri"/>
                <a:ea typeface="Calibri"/>
                <a:cs typeface="Calibri"/>
                <a:sym typeface="Calibri"/>
              </a:rPr>
              <a:t> Form and reference the PO # in the description**</a:t>
            </a:r>
            <a:endParaRPr dirty="0"/>
          </a:p>
          <a:p>
            <a:pPr marL="0" lvl="0" indent="0" algn="l" rtl="0">
              <a:lnSpc>
                <a:spcPct val="90000"/>
              </a:lnSpc>
              <a:spcBef>
                <a:spcPts val="1000"/>
              </a:spcBef>
              <a:spcAft>
                <a:spcPts val="0"/>
              </a:spcAft>
              <a:buClr>
                <a:schemeClr val="dk1"/>
              </a:buClr>
              <a:buSzPts val="2800"/>
              <a:buNone/>
            </a:pPr>
            <a:endParaRPr dirty="0">
              <a:solidFill>
                <a:schemeClr val="lt1"/>
              </a:solidFill>
              <a:latin typeface="Calibri"/>
              <a:ea typeface="Calibri"/>
              <a:cs typeface="Calibri"/>
              <a:sym typeface="Calibri"/>
            </a:endParaRPr>
          </a:p>
        </p:txBody>
      </p:sp>
      <p:grpSp>
        <p:nvGrpSpPr>
          <p:cNvPr id="193" name="Google Shape;193;p12"/>
          <p:cNvGrpSpPr/>
          <p:nvPr/>
        </p:nvGrpSpPr>
        <p:grpSpPr>
          <a:xfrm>
            <a:off x="0" y="5459614"/>
            <a:ext cx="12192000" cy="1435819"/>
            <a:chOff x="0" y="5422181"/>
            <a:chExt cx="12192000" cy="1435819"/>
          </a:xfrm>
        </p:grpSpPr>
        <p:sp>
          <p:nvSpPr>
            <p:cNvPr id="194" name="Google Shape;194;p12"/>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	</a:t>
              </a:r>
              <a:endParaRPr dirty="0"/>
            </a:p>
          </p:txBody>
        </p:sp>
        <p:pic>
          <p:nvPicPr>
            <p:cNvPr id="195" name="Google Shape;195;p12"/>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5" name="Picture 4">
            <a:extLst>
              <a:ext uri="{FF2B5EF4-FFF2-40B4-BE49-F238E27FC236}">
                <a16:creationId xmlns:a16="http://schemas.microsoft.com/office/drawing/2014/main" id="{0029D2F8-7194-C17D-A4CF-8699F54576AA}"/>
              </a:ext>
            </a:extLst>
          </p:cNvPr>
          <p:cNvPicPr>
            <a:picLocks noChangeAspect="1"/>
          </p:cNvPicPr>
          <p:nvPr/>
        </p:nvPicPr>
        <p:blipFill>
          <a:blip r:embed="rId4"/>
          <a:stretch>
            <a:fillRect/>
          </a:stretch>
        </p:blipFill>
        <p:spPr>
          <a:xfrm>
            <a:off x="530293" y="944722"/>
            <a:ext cx="11131414" cy="7273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F196CFB2-A814-8830-5B85-6F44B7EEA7CE}"/>
              </a:ext>
            </a:extLst>
          </p:cNvPr>
          <p:cNvSpPr txBox="1"/>
          <p:nvPr/>
        </p:nvSpPr>
        <p:spPr>
          <a:xfrm>
            <a:off x="1657350" y="117089"/>
            <a:ext cx="8877300" cy="646331"/>
          </a:xfrm>
          <a:prstGeom prst="rect">
            <a:avLst/>
          </a:prstGeom>
          <a:noFill/>
        </p:spPr>
        <p:txBody>
          <a:bodyPr wrap="square">
            <a:spAutoFit/>
          </a:bodyPr>
          <a:lstStyle/>
          <a:p>
            <a:pPr algn="ctr"/>
            <a:r>
              <a:rPr lang="en-US" sz="3600" dirty="0">
                <a:solidFill>
                  <a:srgbClr val="FFC000"/>
                </a:solidFill>
                <a:latin typeface="Anton"/>
                <a:ea typeface="Anton"/>
                <a:cs typeface="Anton"/>
                <a:sym typeface="Anton"/>
              </a:rPr>
              <a:t>Transaction Type – Purchase Order</a:t>
            </a:r>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10"/>
        <p:cNvGrpSpPr/>
        <p:nvPr/>
      </p:nvGrpSpPr>
      <p:grpSpPr>
        <a:xfrm>
          <a:off x="0" y="0"/>
          <a:ext cx="0" cy="0"/>
          <a:chOff x="0" y="0"/>
          <a:chExt cx="0" cy="0"/>
        </a:xfrm>
      </p:grpSpPr>
      <p:sp>
        <p:nvSpPr>
          <p:cNvPr id="211" name="Google Shape;211;g2f4ce81cf76_1_0"/>
          <p:cNvSpPr txBox="1">
            <a:spLocks noGrp="1"/>
          </p:cNvSpPr>
          <p:nvPr>
            <p:ph type="title"/>
          </p:nvPr>
        </p:nvSpPr>
        <p:spPr>
          <a:xfrm>
            <a:off x="838200" y="279437"/>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C000"/>
              </a:buClr>
              <a:buSzPct val="100000"/>
              <a:buFont typeface="Anton"/>
              <a:buNone/>
            </a:pPr>
            <a:r>
              <a:rPr lang="en-US" sz="4800" dirty="0">
                <a:solidFill>
                  <a:srgbClr val="FFC000"/>
                </a:solidFill>
                <a:latin typeface="Anton"/>
                <a:ea typeface="Anton"/>
                <a:cs typeface="Anton"/>
                <a:sym typeface="Anton"/>
              </a:rPr>
              <a:t>Transaction Type - Purchase Order sign out</a:t>
            </a:r>
            <a:endParaRPr dirty="0"/>
          </a:p>
        </p:txBody>
      </p:sp>
      <p:sp>
        <p:nvSpPr>
          <p:cNvPr id="212" name="Google Shape;212;g2f4ce81cf76_1_0"/>
          <p:cNvSpPr txBox="1">
            <a:spLocks noGrp="1"/>
          </p:cNvSpPr>
          <p:nvPr>
            <p:ph type="body" idx="1"/>
          </p:nvPr>
        </p:nvSpPr>
        <p:spPr>
          <a:xfrm>
            <a:off x="1289850" y="3424275"/>
            <a:ext cx="9672000" cy="1935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sz="2400">
                <a:solidFill>
                  <a:schemeClr val="lt1"/>
                </a:solidFill>
              </a:rPr>
              <a:t>Purchase orders can be picked up during SOFO office hours </a:t>
            </a:r>
            <a:r>
              <a:rPr lang="en-US" sz="2400" u="sng">
                <a:solidFill>
                  <a:schemeClr val="lt1"/>
                </a:solidFill>
              </a:rPr>
              <a:t>by the Business Manager</a:t>
            </a:r>
            <a:r>
              <a:rPr lang="en-US" sz="2400">
                <a:solidFill>
                  <a:schemeClr val="lt1"/>
                </a:solidFill>
              </a:rPr>
              <a:t>.  </a:t>
            </a:r>
            <a:endParaRPr sz="2400">
              <a:solidFill>
                <a:schemeClr val="lt1"/>
              </a:solidFill>
            </a:endParaRPr>
          </a:p>
          <a:p>
            <a:pPr marL="0" lvl="0" indent="0" algn="ctr" rtl="0">
              <a:lnSpc>
                <a:spcPct val="90000"/>
              </a:lnSpc>
              <a:spcBef>
                <a:spcPts val="0"/>
              </a:spcBef>
              <a:spcAft>
                <a:spcPts val="0"/>
              </a:spcAft>
              <a:buClr>
                <a:schemeClr val="lt1"/>
              </a:buClr>
              <a:buSzPts val="2400"/>
              <a:buNone/>
            </a:pPr>
            <a:endParaRPr sz="2400">
              <a:solidFill>
                <a:schemeClr val="lt1"/>
              </a:solidFill>
            </a:endParaRPr>
          </a:p>
          <a:p>
            <a:pPr marL="0" lvl="0" indent="0" algn="ctr" rtl="0">
              <a:lnSpc>
                <a:spcPct val="90000"/>
              </a:lnSpc>
              <a:spcBef>
                <a:spcPts val="0"/>
              </a:spcBef>
              <a:spcAft>
                <a:spcPts val="0"/>
              </a:spcAft>
              <a:buClr>
                <a:schemeClr val="lt1"/>
              </a:buClr>
              <a:buSzPts val="2400"/>
              <a:buNone/>
            </a:pPr>
            <a:r>
              <a:rPr lang="en-US" sz="2400">
                <a:solidFill>
                  <a:schemeClr val="lt1"/>
                </a:solidFill>
              </a:rPr>
              <a:t>**Again, all receipts for Purchase Orders MUST be returned the next day**</a:t>
            </a:r>
            <a:endParaRPr/>
          </a:p>
          <a:p>
            <a:pPr marL="0" lvl="0" indent="0" algn="ctr" rtl="0">
              <a:lnSpc>
                <a:spcPct val="90000"/>
              </a:lnSpc>
              <a:spcBef>
                <a:spcPts val="1000"/>
              </a:spcBef>
              <a:spcAft>
                <a:spcPts val="0"/>
              </a:spcAft>
              <a:buClr>
                <a:schemeClr val="dk1"/>
              </a:buClr>
              <a:buSzPts val="2800"/>
              <a:buNone/>
            </a:pPr>
            <a:endParaRPr>
              <a:solidFill>
                <a:schemeClr val="lt1"/>
              </a:solidFill>
            </a:endParaRPr>
          </a:p>
        </p:txBody>
      </p:sp>
      <p:sp>
        <p:nvSpPr>
          <p:cNvPr id="213" name="Google Shape;213;g2f4ce81cf76_1_0"/>
          <p:cNvSpPr txBox="1"/>
          <p:nvPr/>
        </p:nvSpPr>
        <p:spPr>
          <a:xfrm>
            <a:off x="737200" y="1342224"/>
            <a:ext cx="10515600" cy="1602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lt1"/>
              </a:solidFill>
              <a:latin typeface="Calibri"/>
              <a:ea typeface="Calibri"/>
              <a:cs typeface="Calibri"/>
              <a:sym typeface="Calibri"/>
            </a:endParaRPr>
          </a:p>
        </p:txBody>
      </p:sp>
      <p:sp>
        <p:nvSpPr>
          <p:cNvPr id="214" name="Google Shape;214;g2f4ce81cf76_1_0"/>
          <p:cNvSpPr txBox="1"/>
          <p:nvPr/>
        </p:nvSpPr>
        <p:spPr>
          <a:xfrm>
            <a:off x="2231100" y="1690822"/>
            <a:ext cx="7729800" cy="1325700"/>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ctr" rtl="0">
              <a:lnSpc>
                <a:spcPct val="90000"/>
              </a:lnSpc>
              <a:spcBef>
                <a:spcPts val="1000"/>
              </a:spcBef>
              <a:spcAft>
                <a:spcPts val="0"/>
              </a:spcAft>
              <a:buClr>
                <a:schemeClr val="lt1"/>
              </a:buClr>
              <a:buSzPts val="2400"/>
              <a:buFont typeface="Arial"/>
              <a:buNone/>
            </a:pPr>
            <a:r>
              <a:rPr lang="en-US" sz="2400" dirty="0">
                <a:solidFill>
                  <a:schemeClr val="lt1"/>
                </a:solidFill>
                <a:latin typeface="Calibri"/>
                <a:ea typeface="Calibri"/>
                <a:cs typeface="Calibri"/>
                <a:sym typeface="Calibri"/>
              </a:rPr>
              <a:t>International Food Market</a:t>
            </a:r>
            <a:endParaRPr sz="2400" dirty="0">
              <a:solidFill>
                <a:schemeClr val="lt1"/>
              </a:solidFill>
              <a:latin typeface="Calibri"/>
              <a:ea typeface="Calibri"/>
              <a:cs typeface="Calibri"/>
              <a:sym typeface="Calibri"/>
            </a:endParaRPr>
          </a:p>
          <a:p>
            <a:pPr marL="0" marR="0" lvl="0" indent="0" algn="ctr" rtl="0">
              <a:lnSpc>
                <a:spcPct val="90000"/>
              </a:lnSpc>
              <a:spcBef>
                <a:spcPts val="1000"/>
              </a:spcBef>
              <a:spcAft>
                <a:spcPts val="0"/>
              </a:spcAft>
              <a:buClr>
                <a:schemeClr val="lt1"/>
              </a:buClr>
              <a:buSzPts val="2400"/>
              <a:buFont typeface="Arial"/>
              <a:buNone/>
            </a:pPr>
            <a:r>
              <a:rPr lang="en-US" sz="2400" dirty="0">
                <a:solidFill>
                  <a:schemeClr val="lt1"/>
                </a:solidFill>
                <a:latin typeface="Calibri"/>
                <a:ea typeface="Calibri"/>
                <a:cs typeface="Calibri"/>
                <a:sym typeface="Calibri"/>
              </a:rPr>
              <a:t>Joy Mart (located in College Town)</a:t>
            </a:r>
            <a:endParaRPr sz="2400" dirty="0">
              <a:solidFill>
                <a:schemeClr val="lt1"/>
              </a:solidFill>
              <a:latin typeface="Calibri"/>
              <a:ea typeface="Calibri"/>
              <a:cs typeface="Calibri"/>
              <a:sym typeface="Calibri"/>
            </a:endParaRPr>
          </a:p>
          <a:p>
            <a:pPr marL="0" marR="0" lvl="0" indent="0" algn="ctr" rtl="0">
              <a:lnSpc>
                <a:spcPct val="90000"/>
              </a:lnSpc>
              <a:spcBef>
                <a:spcPts val="1000"/>
              </a:spcBef>
              <a:spcAft>
                <a:spcPts val="0"/>
              </a:spcAft>
              <a:buClr>
                <a:schemeClr val="lt1"/>
              </a:buClr>
              <a:buSzPts val="2400"/>
              <a:buFont typeface="Arial"/>
              <a:buNone/>
            </a:pPr>
            <a:r>
              <a:rPr lang="en-US" sz="2400" dirty="0">
                <a:solidFill>
                  <a:schemeClr val="lt1"/>
                </a:solidFill>
                <a:latin typeface="Calibri"/>
                <a:ea typeface="Calibri"/>
                <a:cs typeface="Calibri"/>
                <a:sym typeface="Calibri"/>
              </a:rPr>
              <a:t>Tandoor of India (GIMs only)</a:t>
            </a:r>
            <a:endParaRPr sz="2400" dirty="0">
              <a:solidFill>
                <a:schemeClr val="lt1"/>
              </a:solidFill>
              <a:latin typeface="Calibri"/>
              <a:ea typeface="Calibri"/>
              <a:cs typeface="Calibri"/>
              <a:sym typeface="Calibri"/>
            </a:endParaRPr>
          </a:p>
        </p:txBody>
      </p:sp>
      <p:grpSp>
        <p:nvGrpSpPr>
          <p:cNvPr id="215" name="Google Shape;215;g2f4ce81cf76_1_0"/>
          <p:cNvGrpSpPr/>
          <p:nvPr/>
        </p:nvGrpSpPr>
        <p:grpSpPr>
          <a:xfrm>
            <a:off x="0" y="5422181"/>
            <a:ext cx="12192000" cy="1435964"/>
            <a:chOff x="0" y="5422181"/>
            <a:chExt cx="12192000" cy="1435964"/>
          </a:xfrm>
        </p:grpSpPr>
        <p:sp>
          <p:nvSpPr>
            <p:cNvPr id="216" name="Google Shape;216;g2f4ce81cf76_1_0"/>
            <p:cNvSpPr/>
            <p:nvPr/>
          </p:nvSpPr>
          <p:spPr>
            <a:xfrm>
              <a:off x="0" y="5530645"/>
              <a:ext cx="12192000" cy="1327500"/>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217" name="Google Shape;217;g2f4ce81cf76_1_0"/>
            <p:cNvPicPr preferRelativeResize="0"/>
            <p:nvPr/>
          </p:nvPicPr>
          <p:blipFill rotWithShape="1">
            <a:blip r:embed="rId3">
              <a:alphaModFix/>
            </a:blip>
            <a:srcRect/>
            <a:stretch/>
          </p:blipFill>
          <p:spPr>
            <a:xfrm>
              <a:off x="5402222" y="5422181"/>
              <a:ext cx="1387556" cy="1421072"/>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838200" y="259593"/>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Payment by Check vs Purchase Order</a:t>
            </a:r>
            <a:endParaRPr dirty="0"/>
          </a:p>
        </p:txBody>
      </p:sp>
      <p:sp>
        <p:nvSpPr>
          <p:cNvPr id="156" name="Google Shape;156;p9"/>
          <p:cNvSpPr/>
          <p:nvPr/>
        </p:nvSpPr>
        <p:spPr>
          <a:xfrm>
            <a:off x="842786" y="3213389"/>
            <a:ext cx="2313542" cy="1325562"/>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lt1"/>
                </a:solidFill>
                <a:latin typeface="Calibri"/>
                <a:ea typeface="Calibri"/>
                <a:cs typeface="Calibri"/>
                <a:sym typeface="Calibri"/>
              </a:rPr>
              <a:t>External Vendor has (or plans to) provide services or goods</a:t>
            </a:r>
            <a:endParaRPr/>
          </a:p>
        </p:txBody>
      </p:sp>
      <p:sp>
        <p:nvSpPr>
          <p:cNvPr id="157" name="Google Shape;157;p9"/>
          <p:cNvSpPr/>
          <p:nvPr/>
        </p:nvSpPr>
        <p:spPr>
          <a:xfrm>
            <a:off x="4009218" y="1437774"/>
            <a:ext cx="2649561" cy="2046852"/>
          </a:xfrm>
          <a:prstGeom prst="roundRect">
            <a:avLst>
              <a:gd name="adj" fmla="val 16667"/>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Invoice or Fully Executed contract has been received from Vendor.</a:t>
            </a:r>
            <a:endParaRPr sz="2000">
              <a:solidFill>
                <a:schemeClr val="dk1"/>
              </a:solidFill>
              <a:latin typeface="Calibri"/>
              <a:ea typeface="Calibri"/>
              <a:cs typeface="Calibri"/>
              <a:sym typeface="Calibri"/>
            </a:endParaRPr>
          </a:p>
        </p:txBody>
      </p:sp>
      <p:sp>
        <p:nvSpPr>
          <p:cNvPr id="158" name="Google Shape;158;p9"/>
          <p:cNvSpPr/>
          <p:nvPr/>
        </p:nvSpPr>
        <p:spPr>
          <a:xfrm>
            <a:off x="3942199" y="4175394"/>
            <a:ext cx="2716580" cy="2247911"/>
          </a:xfrm>
          <a:prstGeom prst="roundRect">
            <a:avLst>
              <a:gd name="adj" fmla="val 16667"/>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Vendor has not provided an invoice but would like a “promise” to pay before they will begin processing order.</a:t>
            </a:r>
            <a:endParaRPr/>
          </a:p>
        </p:txBody>
      </p:sp>
      <p:sp>
        <p:nvSpPr>
          <p:cNvPr id="159" name="Google Shape;159;p9"/>
          <p:cNvSpPr/>
          <p:nvPr/>
        </p:nvSpPr>
        <p:spPr>
          <a:xfrm>
            <a:off x="7695273" y="1514728"/>
            <a:ext cx="1992217" cy="2046852"/>
          </a:xfrm>
          <a:prstGeom prst="roundRect">
            <a:avLst>
              <a:gd name="adj" fmla="val 16667"/>
            </a:avLst>
          </a:prstGeom>
          <a:solidFill>
            <a:srgbClr val="C4E0B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Check request via FTR form</a:t>
            </a:r>
            <a:endParaRPr/>
          </a:p>
        </p:txBody>
      </p:sp>
      <p:sp>
        <p:nvSpPr>
          <p:cNvPr id="160" name="Google Shape;160;p9"/>
          <p:cNvSpPr/>
          <p:nvPr/>
        </p:nvSpPr>
        <p:spPr>
          <a:xfrm>
            <a:off x="7695274" y="4070702"/>
            <a:ext cx="1992216" cy="2247911"/>
          </a:xfrm>
          <a:prstGeom prst="roundRect">
            <a:avLst>
              <a:gd name="adj" fmla="val 16667"/>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Purchase Order request via FTR form</a:t>
            </a:r>
            <a:endParaRPr sz="2800" b="1">
              <a:solidFill>
                <a:schemeClr val="dk1"/>
              </a:solidFill>
              <a:latin typeface="Calibri"/>
              <a:ea typeface="Calibri"/>
              <a:cs typeface="Calibri"/>
              <a:sym typeface="Calibri"/>
            </a:endParaRPr>
          </a:p>
        </p:txBody>
      </p:sp>
      <p:cxnSp>
        <p:nvCxnSpPr>
          <p:cNvPr id="161" name="Google Shape;161;p9"/>
          <p:cNvCxnSpPr/>
          <p:nvPr/>
        </p:nvCxnSpPr>
        <p:spPr>
          <a:xfrm rot="10800000" flipH="1">
            <a:off x="3007601" y="2710149"/>
            <a:ext cx="848299" cy="396608"/>
          </a:xfrm>
          <a:prstGeom prst="straightConnector1">
            <a:avLst/>
          </a:prstGeom>
          <a:noFill/>
          <a:ln w="28575" cap="flat" cmpd="sng">
            <a:solidFill>
              <a:srgbClr val="E1EFD8"/>
            </a:solidFill>
            <a:prstDash val="solid"/>
            <a:miter lim="800000"/>
            <a:headEnd type="none" w="sm" len="sm"/>
            <a:tailEnd type="triangle" w="med" len="med"/>
          </a:ln>
        </p:spPr>
      </p:cxnSp>
      <p:cxnSp>
        <p:nvCxnSpPr>
          <p:cNvPr id="162" name="Google Shape;162;p9"/>
          <p:cNvCxnSpPr/>
          <p:nvPr/>
        </p:nvCxnSpPr>
        <p:spPr>
          <a:xfrm>
            <a:off x="3007600" y="4645583"/>
            <a:ext cx="848300" cy="444210"/>
          </a:xfrm>
          <a:prstGeom prst="straightConnector1">
            <a:avLst/>
          </a:prstGeom>
          <a:noFill/>
          <a:ln w="28575" cap="flat" cmpd="sng">
            <a:solidFill>
              <a:srgbClr val="FEE599"/>
            </a:solidFill>
            <a:prstDash val="solid"/>
            <a:miter lim="800000"/>
            <a:headEnd type="none" w="sm" len="sm"/>
            <a:tailEnd type="triangle" w="med" len="med"/>
          </a:ln>
        </p:spPr>
      </p:cxnSp>
      <p:cxnSp>
        <p:nvCxnSpPr>
          <p:cNvPr id="163" name="Google Shape;163;p9"/>
          <p:cNvCxnSpPr/>
          <p:nvPr/>
        </p:nvCxnSpPr>
        <p:spPr>
          <a:xfrm>
            <a:off x="6829536" y="5194658"/>
            <a:ext cx="694981" cy="0"/>
          </a:xfrm>
          <a:prstGeom prst="straightConnector1">
            <a:avLst/>
          </a:prstGeom>
          <a:noFill/>
          <a:ln w="28575" cap="flat" cmpd="sng">
            <a:solidFill>
              <a:srgbClr val="FEE599"/>
            </a:solidFill>
            <a:prstDash val="solid"/>
            <a:miter lim="800000"/>
            <a:headEnd type="none" w="sm" len="sm"/>
            <a:tailEnd type="triangle" w="med" len="med"/>
          </a:ln>
        </p:spPr>
      </p:cxnSp>
      <p:cxnSp>
        <p:nvCxnSpPr>
          <p:cNvPr id="164" name="Google Shape;164;p9"/>
          <p:cNvCxnSpPr/>
          <p:nvPr/>
        </p:nvCxnSpPr>
        <p:spPr>
          <a:xfrm>
            <a:off x="6829536" y="2461200"/>
            <a:ext cx="694981" cy="0"/>
          </a:xfrm>
          <a:prstGeom prst="straightConnector1">
            <a:avLst/>
          </a:prstGeom>
          <a:noFill/>
          <a:ln w="28575" cap="flat" cmpd="sng">
            <a:solidFill>
              <a:srgbClr val="E1EFD8"/>
            </a:solidFill>
            <a:prstDash val="solid"/>
            <a:miter lim="800000"/>
            <a:headEnd type="none" w="sm" len="sm"/>
            <a:tailEnd type="triangle" w="med" len="med"/>
          </a:ln>
        </p:spPr>
      </p:cxnSp>
      <p:sp>
        <p:nvSpPr>
          <p:cNvPr id="165" name="Google Shape;165;p9"/>
          <p:cNvSpPr/>
          <p:nvPr/>
        </p:nvSpPr>
        <p:spPr>
          <a:xfrm>
            <a:off x="10245687" y="4746338"/>
            <a:ext cx="1578166" cy="1106022"/>
          </a:xfrm>
          <a:prstGeom prst="roundRect">
            <a:avLst>
              <a:gd name="adj" fmla="val 16667"/>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Once Vendor sends Invoice</a:t>
            </a:r>
            <a:endParaRPr/>
          </a:p>
        </p:txBody>
      </p:sp>
      <p:cxnSp>
        <p:nvCxnSpPr>
          <p:cNvPr id="166" name="Google Shape;166;p9"/>
          <p:cNvCxnSpPr/>
          <p:nvPr/>
        </p:nvCxnSpPr>
        <p:spPr>
          <a:xfrm>
            <a:off x="9771961" y="5259159"/>
            <a:ext cx="429658" cy="0"/>
          </a:xfrm>
          <a:prstGeom prst="straightConnector1">
            <a:avLst/>
          </a:prstGeom>
          <a:noFill/>
          <a:ln w="28575" cap="flat" cmpd="sng">
            <a:solidFill>
              <a:srgbClr val="FEE599"/>
            </a:solidFill>
            <a:prstDash val="solid"/>
            <a:miter lim="800000"/>
            <a:headEnd type="none" w="sm" len="sm"/>
            <a:tailEnd type="triangle" w="med" len="med"/>
          </a:ln>
        </p:spPr>
      </p:cxnSp>
      <p:cxnSp>
        <p:nvCxnSpPr>
          <p:cNvPr id="167" name="Google Shape;167;p9"/>
          <p:cNvCxnSpPr/>
          <p:nvPr/>
        </p:nvCxnSpPr>
        <p:spPr>
          <a:xfrm rot="10800000">
            <a:off x="9835768" y="2476491"/>
            <a:ext cx="1015846" cy="0"/>
          </a:xfrm>
          <a:prstGeom prst="straightConnector1">
            <a:avLst/>
          </a:prstGeom>
          <a:noFill/>
          <a:ln w="28575" cap="flat" cmpd="sng">
            <a:solidFill>
              <a:srgbClr val="E1EFD8"/>
            </a:solidFill>
            <a:prstDash val="dash"/>
            <a:miter lim="800000"/>
            <a:headEnd type="none" w="sm" len="sm"/>
            <a:tailEnd type="triangle" w="med" len="med"/>
          </a:ln>
        </p:spPr>
      </p:cxnSp>
      <p:cxnSp>
        <p:nvCxnSpPr>
          <p:cNvPr id="168" name="Google Shape;168;p9"/>
          <p:cNvCxnSpPr/>
          <p:nvPr/>
        </p:nvCxnSpPr>
        <p:spPr>
          <a:xfrm>
            <a:off x="10840598" y="2476491"/>
            <a:ext cx="0" cy="2269847"/>
          </a:xfrm>
          <a:prstGeom prst="straightConnector1">
            <a:avLst/>
          </a:prstGeom>
          <a:noFill/>
          <a:ln w="28575" cap="flat" cmpd="sng">
            <a:solidFill>
              <a:srgbClr val="E1EFD8"/>
            </a:solidFill>
            <a:prstDash val="dash"/>
            <a:miter lim="800000"/>
            <a:headEnd type="none" w="sm" len="sm"/>
            <a:tailEnd type="none" w="sm" len="sm"/>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14"/>
        <p:cNvGrpSpPr/>
        <p:nvPr/>
      </p:nvGrpSpPr>
      <p:grpSpPr>
        <a:xfrm>
          <a:off x="0" y="0"/>
          <a:ext cx="0" cy="0"/>
          <a:chOff x="0" y="0"/>
          <a:chExt cx="0" cy="0"/>
        </a:xfrm>
      </p:grpSpPr>
      <p:sp>
        <p:nvSpPr>
          <p:cNvPr id="315" name="Google Shape;315;p23"/>
          <p:cNvSpPr txBox="1">
            <a:spLocks noGrp="1"/>
          </p:cNvSpPr>
          <p:nvPr>
            <p:ph type="title"/>
          </p:nvPr>
        </p:nvSpPr>
        <p:spPr>
          <a:xfrm>
            <a:off x="2352614" y="118823"/>
            <a:ext cx="6099216" cy="62412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C000"/>
              </a:buClr>
              <a:buSzPts val="4800"/>
              <a:buFont typeface="Anton"/>
              <a:buNone/>
            </a:pPr>
            <a:r>
              <a:rPr lang="en-US" sz="3600" dirty="0">
                <a:solidFill>
                  <a:srgbClr val="FFC000"/>
                </a:solidFill>
                <a:latin typeface="Anton"/>
                <a:ea typeface="Anton"/>
                <a:cs typeface="Anton"/>
                <a:sym typeface="Anton"/>
              </a:rPr>
              <a:t>Transaction Type – Transfer</a:t>
            </a:r>
            <a:endParaRPr sz="3600" dirty="0"/>
          </a:p>
        </p:txBody>
      </p:sp>
      <p:sp>
        <p:nvSpPr>
          <p:cNvPr id="316" name="Google Shape;316;p23"/>
          <p:cNvSpPr txBox="1">
            <a:spLocks noGrp="1"/>
          </p:cNvSpPr>
          <p:nvPr>
            <p:ph type="body" idx="1"/>
          </p:nvPr>
        </p:nvSpPr>
        <p:spPr>
          <a:xfrm>
            <a:off x="838197" y="1485818"/>
            <a:ext cx="10515600" cy="4351338"/>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None/>
            </a:pPr>
            <a:r>
              <a:rPr lang="en-US" sz="2400" dirty="0">
                <a:solidFill>
                  <a:srgbClr val="FFFFFF"/>
                </a:solidFill>
              </a:rPr>
              <a:t>Has a University Department requested or agreed to provide financial support for your organization? </a:t>
            </a:r>
            <a:endParaRPr sz="2400" dirty="0">
              <a:solidFill>
                <a:srgbClr val="FFFFFF"/>
              </a:solidFill>
            </a:endParaRPr>
          </a:p>
          <a:p>
            <a:pPr marL="0" lvl="0" indent="0" algn="l" rtl="0">
              <a:spcBef>
                <a:spcPts val="1000"/>
              </a:spcBef>
              <a:spcAft>
                <a:spcPts val="0"/>
              </a:spcAft>
              <a:buClr>
                <a:schemeClr val="dk1"/>
              </a:buClr>
              <a:buSzPts val="1100"/>
              <a:buFont typeface="Arial"/>
              <a:buNone/>
            </a:pPr>
            <a:endParaRPr sz="1050" dirty="0">
              <a:solidFill>
                <a:srgbClr val="FFFFFF"/>
              </a:solidFill>
            </a:endParaRPr>
          </a:p>
          <a:p>
            <a:pPr marL="0" lvl="0" indent="0" algn="l" rtl="0">
              <a:spcBef>
                <a:spcPts val="1000"/>
              </a:spcBef>
              <a:spcAft>
                <a:spcPts val="0"/>
              </a:spcAft>
              <a:buClr>
                <a:schemeClr val="dk1"/>
              </a:buClr>
              <a:buSzPts val="1100"/>
              <a:buNone/>
            </a:pPr>
            <a:r>
              <a:rPr lang="en-US" sz="2400" dirty="0">
                <a:solidFill>
                  <a:srgbClr val="FFFFFF"/>
                </a:solidFill>
              </a:rPr>
              <a:t>If you answered “YES” to this question you can select Transfer - </a:t>
            </a:r>
            <a:r>
              <a:rPr lang="en-US" sz="2400" i="1" dirty="0">
                <a:solidFill>
                  <a:srgbClr val="FFFFFF"/>
                </a:solidFill>
              </a:rPr>
              <a:t>University Department </a:t>
            </a:r>
            <a:r>
              <a:rPr lang="en-US" sz="2400" dirty="0">
                <a:solidFill>
                  <a:srgbClr val="FFFFFF"/>
                </a:solidFill>
              </a:rPr>
              <a:t>as your transaction type, and then select “Other University Department” at the bottom of the list.</a:t>
            </a:r>
            <a:endParaRPr sz="2400" dirty="0">
              <a:solidFill>
                <a:srgbClr val="FFFFFF"/>
              </a:solidFill>
            </a:endParaRPr>
          </a:p>
          <a:p>
            <a:pPr marL="0" lvl="0" indent="0" algn="l" rtl="0">
              <a:spcBef>
                <a:spcPts val="1000"/>
              </a:spcBef>
              <a:spcAft>
                <a:spcPts val="0"/>
              </a:spcAft>
              <a:buClr>
                <a:schemeClr val="dk1"/>
              </a:buClr>
              <a:buSzPts val="1100"/>
              <a:buFont typeface="Arial"/>
              <a:buNone/>
            </a:pPr>
            <a:endParaRPr sz="1050" dirty="0">
              <a:solidFill>
                <a:srgbClr val="FFFFFF"/>
              </a:solidFill>
            </a:endParaRPr>
          </a:p>
          <a:p>
            <a:pPr marL="0" lvl="0" indent="0" algn="l" rtl="0">
              <a:spcBef>
                <a:spcPts val="1000"/>
              </a:spcBef>
              <a:spcAft>
                <a:spcPts val="0"/>
              </a:spcAft>
              <a:buClr>
                <a:schemeClr val="dk1"/>
              </a:buClr>
              <a:buSzPts val="1100"/>
              <a:buFont typeface="Arial"/>
              <a:buNone/>
            </a:pPr>
            <a:r>
              <a:rPr lang="en-US" sz="2400" dirty="0">
                <a:solidFill>
                  <a:srgbClr val="FFFFFF"/>
                </a:solidFill>
              </a:rPr>
              <a:t>You can include the email correspondence from the department as the attachment/required documentation so that the finance team can facilitate the internal transfer. </a:t>
            </a:r>
            <a:endParaRPr sz="2400" dirty="0">
              <a:solidFill>
                <a:srgbClr val="FFFFFF"/>
              </a:solidFill>
            </a:endParaRPr>
          </a:p>
          <a:p>
            <a:pPr marL="0" lvl="0" indent="0" algn="l" rtl="0">
              <a:lnSpc>
                <a:spcPct val="90000"/>
              </a:lnSpc>
              <a:spcBef>
                <a:spcPts val="1000"/>
              </a:spcBef>
              <a:spcAft>
                <a:spcPts val="0"/>
              </a:spcAft>
              <a:buClr>
                <a:schemeClr val="lt1"/>
              </a:buClr>
              <a:buSzPts val="2800"/>
              <a:buNone/>
            </a:pPr>
            <a:endParaRPr dirty="0">
              <a:solidFill>
                <a:schemeClr val="lt1"/>
              </a:solidFill>
            </a:endParaRPr>
          </a:p>
        </p:txBody>
      </p:sp>
      <p:grpSp>
        <p:nvGrpSpPr>
          <p:cNvPr id="317" name="Google Shape;317;p23"/>
          <p:cNvGrpSpPr/>
          <p:nvPr/>
        </p:nvGrpSpPr>
        <p:grpSpPr>
          <a:xfrm>
            <a:off x="0" y="5422181"/>
            <a:ext cx="12192000" cy="1435819"/>
            <a:chOff x="0" y="5422181"/>
            <a:chExt cx="12192000" cy="1435819"/>
          </a:xfrm>
        </p:grpSpPr>
        <p:sp>
          <p:nvSpPr>
            <p:cNvPr id="318" name="Google Shape;318;p23"/>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319" name="Google Shape;319;p23"/>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3" name="Picture 2">
            <a:extLst>
              <a:ext uri="{FF2B5EF4-FFF2-40B4-BE49-F238E27FC236}">
                <a16:creationId xmlns:a16="http://schemas.microsoft.com/office/drawing/2014/main" id="{07ADEC73-D42A-1628-4C6B-70814180FDF7}"/>
              </a:ext>
            </a:extLst>
          </p:cNvPr>
          <p:cNvPicPr>
            <a:picLocks noChangeAspect="1"/>
          </p:cNvPicPr>
          <p:nvPr/>
        </p:nvPicPr>
        <p:blipFill>
          <a:blip r:embed="rId4"/>
          <a:stretch>
            <a:fillRect/>
          </a:stretch>
        </p:blipFill>
        <p:spPr>
          <a:xfrm>
            <a:off x="1078693" y="742950"/>
            <a:ext cx="10034609" cy="742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86"/>
        <p:cNvGrpSpPr/>
        <p:nvPr/>
      </p:nvGrpSpPr>
      <p:grpSpPr>
        <a:xfrm>
          <a:off x="0" y="0"/>
          <a:ext cx="0" cy="0"/>
          <a:chOff x="0" y="0"/>
          <a:chExt cx="0" cy="0"/>
        </a:xfrm>
      </p:grpSpPr>
      <p:sp>
        <p:nvSpPr>
          <p:cNvPr id="287" name="Google Shape;287;p20"/>
          <p:cNvSpPr txBox="1">
            <a:spLocks noGrp="1"/>
          </p:cNvSpPr>
          <p:nvPr>
            <p:ph type="title"/>
          </p:nvPr>
        </p:nvSpPr>
        <p:spPr>
          <a:xfrm>
            <a:off x="838199" y="121178"/>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C000"/>
              </a:buClr>
              <a:buSzPts val="4800"/>
              <a:buFont typeface="Anton"/>
              <a:buNone/>
            </a:pPr>
            <a:r>
              <a:rPr lang="en-US" sz="4800" dirty="0">
                <a:solidFill>
                  <a:srgbClr val="FFC000"/>
                </a:solidFill>
                <a:latin typeface="Anton"/>
                <a:sym typeface="Anton"/>
              </a:rPr>
              <a:t>Printing</a:t>
            </a:r>
            <a:endParaRPr dirty="0"/>
          </a:p>
        </p:txBody>
      </p:sp>
      <p:sp>
        <p:nvSpPr>
          <p:cNvPr id="288" name="Google Shape;288;p20"/>
          <p:cNvSpPr txBox="1">
            <a:spLocks noGrp="1"/>
          </p:cNvSpPr>
          <p:nvPr>
            <p:ph type="body" idx="1"/>
          </p:nvPr>
        </p:nvSpPr>
        <p:spPr>
          <a:xfrm>
            <a:off x="838199" y="1322023"/>
            <a:ext cx="10515600" cy="4100157"/>
          </a:xfrm>
          <a:prstGeom prst="rect">
            <a:avLst/>
          </a:prstGeom>
          <a:noFill/>
          <a:ln>
            <a:noFill/>
          </a:ln>
        </p:spPr>
        <p:txBody>
          <a:bodyPr spcFirstLastPara="1" wrap="square" lIns="91425" tIns="45700" rIns="91425" bIns="45700" anchor="t" anchorCtr="0">
            <a:normAutofit/>
          </a:bodyPr>
          <a:lstStyle/>
          <a:p>
            <a:pPr marL="228600" lvl="0" indent="-217170" algn="l" rtl="0">
              <a:lnSpc>
                <a:spcPct val="90000"/>
              </a:lnSpc>
              <a:spcBef>
                <a:spcPts val="0"/>
              </a:spcBef>
              <a:spcAft>
                <a:spcPts val="0"/>
              </a:spcAft>
              <a:buClr>
                <a:schemeClr val="bg1"/>
              </a:buClr>
              <a:buSzPct val="100000"/>
              <a:buFont typeface="Arial"/>
              <a:buChar char="•"/>
            </a:pPr>
            <a:r>
              <a:rPr lang="en-US" sz="2400" b="0" i="0" u="none" strike="noStrike" dirty="0">
                <a:solidFill>
                  <a:srgbClr val="92D050"/>
                </a:solidFill>
                <a:latin typeface="Calibri"/>
                <a:ea typeface="Calibri"/>
                <a:cs typeface="Calibri"/>
                <a:sym typeface="Calibri"/>
              </a:rPr>
              <a:t>FTR</a:t>
            </a:r>
            <a:r>
              <a:rPr lang="en-US" sz="2400" b="0" i="0" u="none" strike="noStrike" dirty="0">
                <a:solidFill>
                  <a:schemeClr val="lt1"/>
                </a:solidFill>
                <a:latin typeface="Calibri"/>
                <a:ea typeface="Calibri"/>
                <a:cs typeface="Calibri"/>
                <a:sym typeface="Calibri"/>
              </a:rPr>
              <a:t> form and visit to SOFO </a:t>
            </a:r>
            <a:r>
              <a:rPr lang="en-US" sz="2400" b="1" i="0" u="sng" strike="noStrike" dirty="0">
                <a:solidFill>
                  <a:schemeClr val="lt1"/>
                </a:solidFill>
                <a:latin typeface="Calibri"/>
                <a:ea typeface="Calibri"/>
                <a:cs typeface="Calibri"/>
                <a:sym typeface="Calibri"/>
              </a:rPr>
              <a:t>NOT</a:t>
            </a:r>
            <a:r>
              <a:rPr lang="en-US" sz="2400" b="0" i="0" u="none" strike="noStrike" dirty="0">
                <a:solidFill>
                  <a:schemeClr val="lt1"/>
                </a:solidFill>
                <a:latin typeface="Calibri"/>
                <a:ea typeface="Calibri"/>
                <a:cs typeface="Calibri"/>
                <a:sym typeface="Calibri"/>
              </a:rPr>
              <a:t> needed for regular print jobs</a:t>
            </a:r>
          </a:p>
          <a:p>
            <a:pPr marL="228600" lvl="0" indent="-217170" algn="l" rtl="0">
              <a:lnSpc>
                <a:spcPct val="90000"/>
              </a:lnSpc>
              <a:spcBef>
                <a:spcPts val="0"/>
              </a:spcBef>
              <a:spcAft>
                <a:spcPts val="0"/>
              </a:spcAft>
              <a:buClr>
                <a:schemeClr val="bg1"/>
              </a:buClr>
              <a:buSzPct val="100000"/>
              <a:buFont typeface="Arial"/>
              <a:buChar char="•"/>
            </a:pPr>
            <a:r>
              <a:rPr lang="en-US" sz="2400" dirty="0">
                <a:solidFill>
                  <a:schemeClr val="lt1"/>
                </a:solidFill>
              </a:rPr>
              <a:t>CUSTOM (special flyers, posters, etc.) print requests </a:t>
            </a:r>
            <a:r>
              <a:rPr lang="en-US" sz="2400" u="sng" dirty="0">
                <a:solidFill>
                  <a:schemeClr val="lt1"/>
                </a:solidFill>
              </a:rPr>
              <a:t>DO</a:t>
            </a:r>
            <a:r>
              <a:rPr lang="en-US" sz="2400" dirty="0">
                <a:solidFill>
                  <a:schemeClr val="lt1"/>
                </a:solidFill>
              </a:rPr>
              <a:t> require an FTR and visit to SOFO</a:t>
            </a:r>
            <a:endParaRPr dirty="0"/>
          </a:p>
          <a:p>
            <a:pPr marL="228600" lvl="0" indent="-217170" algn="l" rtl="0">
              <a:lnSpc>
                <a:spcPct val="90000"/>
              </a:lnSpc>
              <a:spcBef>
                <a:spcPts val="1000"/>
              </a:spcBef>
              <a:spcAft>
                <a:spcPts val="0"/>
              </a:spcAft>
              <a:buClr>
                <a:schemeClr val="lt1"/>
              </a:buClr>
              <a:buSzPct val="100000"/>
              <a:buFont typeface="Arial"/>
              <a:buChar char="•"/>
            </a:pPr>
            <a:r>
              <a:rPr lang="en-US" sz="2400" b="0" i="0" u="none" strike="noStrike" dirty="0">
                <a:solidFill>
                  <a:schemeClr val="lt1"/>
                </a:solidFill>
                <a:latin typeface="Calibri"/>
                <a:ea typeface="Calibri"/>
                <a:cs typeface="Calibri"/>
                <a:sym typeface="Calibri"/>
              </a:rPr>
              <a:t>Students no longer need a copy card to use the printer and instead will be using a code to print things for their organization</a:t>
            </a:r>
          </a:p>
          <a:p>
            <a:pPr marL="228600" lvl="0" indent="-217170" algn="l" rtl="0">
              <a:lnSpc>
                <a:spcPct val="90000"/>
              </a:lnSpc>
              <a:spcBef>
                <a:spcPts val="1000"/>
              </a:spcBef>
              <a:spcAft>
                <a:spcPts val="0"/>
              </a:spcAft>
              <a:buClr>
                <a:schemeClr val="lt1"/>
              </a:buClr>
              <a:buSzPct val="100000"/>
              <a:buFont typeface="Arial"/>
              <a:buChar char="•"/>
            </a:pPr>
            <a:r>
              <a:rPr lang="en-US" sz="2400" b="0" i="0" u="none" strike="noStrike" dirty="0">
                <a:solidFill>
                  <a:schemeClr val="lt1"/>
                </a:solidFill>
                <a:latin typeface="Calibri"/>
                <a:ea typeface="Calibri"/>
                <a:cs typeface="Calibri"/>
                <a:sym typeface="Calibri"/>
              </a:rPr>
              <a:t>It is the responsibility of the Student Organization to ensure that there is sufficient funding available to cover the costs of the print job </a:t>
            </a:r>
            <a:endParaRPr dirty="0"/>
          </a:p>
          <a:p>
            <a:pPr marL="228600" indent="-217170">
              <a:buClr>
                <a:schemeClr val="lt1"/>
              </a:buClr>
              <a:buSzPct val="100000"/>
            </a:pPr>
            <a:r>
              <a:rPr lang="en-US" sz="2400">
                <a:solidFill>
                  <a:schemeClr val="lt1"/>
                </a:solidFill>
              </a:rPr>
              <a:t>Information regarding printing can be found on the linked </a:t>
            </a:r>
            <a:r>
              <a:rPr lang="en-US" sz="2400" dirty="0">
                <a:solidFill>
                  <a:schemeClr val="lt1"/>
                </a:solidFill>
                <a:hlinkClick r:id="rId3">
                  <a:extLst>
                    <a:ext uri="{A12FA001-AC4F-418D-AE19-62706E023703}">
                      <ahyp:hlinkClr xmlns:ahyp="http://schemas.microsoft.com/office/drawing/2018/hyperlinkcolor" val="tx"/>
                    </a:ext>
                  </a:extLst>
                </a:hlinkClick>
              </a:rPr>
              <a:t>here</a:t>
            </a:r>
            <a:r>
              <a:rPr lang="en-US" dirty="0">
                <a:solidFill>
                  <a:schemeClr val="lt1"/>
                </a:solidFill>
              </a:rPr>
              <a:t> </a:t>
            </a:r>
            <a:r>
              <a:rPr lang="en-US" dirty="0">
                <a:solidFill>
                  <a:schemeClr val="lt1"/>
                </a:solidFill>
                <a:hlinkClick r:id="rId3">
                  <a:extLst>
                    <a:ext uri="{A12FA001-AC4F-418D-AE19-62706E023703}">
                      <ahyp:hlinkClr xmlns:ahyp="http://schemas.microsoft.com/office/drawing/2018/hyperlinkcolor" val="tx"/>
                    </a:ext>
                  </a:extLst>
                </a:hlinkClick>
              </a:rPr>
              <a:t>Student Organization Printing : Policies : Wilson Commons Student Activities : University of Rochester</a:t>
            </a:r>
          </a:p>
          <a:p>
            <a:pPr marL="228600" indent="-217170">
              <a:buClr>
                <a:schemeClr val="lt1"/>
              </a:buClr>
              <a:buSzPct val="100000"/>
            </a:pPr>
            <a:endParaRPr lang="en-US" dirty="0">
              <a:solidFill>
                <a:schemeClr val="lt1"/>
              </a:solidFill>
            </a:endParaRPr>
          </a:p>
          <a:p>
            <a:pPr marL="228600" lvl="0" indent="-217170" algn="l" rtl="0">
              <a:lnSpc>
                <a:spcPct val="90000"/>
              </a:lnSpc>
              <a:spcBef>
                <a:spcPts val="1000"/>
              </a:spcBef>
              <a:spcAft>
                <a:spcPts val="0"/>
              </a:spcAft>
              <a:buClr>
                <a:srgbClr val="FFFFFF"/>
              </a:buClr>
              <a:buSzPct val="100000"/>
            </a:pPr>
            <a:endParaRPr lang="en-US" sz="2400" dirty="0">
              <a:solidFill>
                <a:srgbClr val="FFFFFF"/>
              </a:solidFill>
              <a:latin typeface="Calibri"/>
              <a:ea typeface="Calibri"/>
              <a:cs typeface="Calibri"/>
            </a:endParaRPr>
          </a:p>
          <a:p>
            <a:pPr marL="228600" indent="-217170">
              <a:buClr>
                <a:srgbClr val="FFFFFF"/>
              </a:buClr>
              <a:buSzPct val="100000"/>
            </a:pPr>
            <a:endParaRPr lang="en-US" dirty="0">
              <a:solidFill>
                <a:srgbClr val="000000"/>
              </a:solidFill>
            </a:endParaRPr>
          </a:p>
          <a:p>
            <a:pPr marL="228600" indent="-50800">
              <a:buSzPct val="100000"/>
              <a:buNone/>
            </a:pPr>
            <a:endParaRPr lang="en-US" dirty="0">
              <a:solidFill>
                <a:schemeClr val="lt1"/>
              </a:solidFill>
            </a:endParaRPr>
          </a:p>
        </p:txBody>
      </p:sp>
      <p:grpSp>
        <p:nvGrpSpPr>
          <p:cNvPr id="289" name="Google Shape;289;p20"/>
          <p:cNvGrpSpPr/>
          <p:nvPr/>
        </p:nvGrpSpPr>
        <p:grpSpPr>
          <a:xfrm>
            <a:off x="0" y="5422181"/>
            <a:ext cx="12192000" cy="1435819"/>
            <a:chOff x="0" y="5422181"/>
            <a:chExt cx="12192000" cy="1435819"/>
          </a:xfrm>
        </p:grpSpPr>
        <p:sp>
          <p:nvSpPr>
            <p:cNvPr id="290" name="Google Shape;290;p20"/>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291" name="Google Shape;291;p20"/>
            <p:cNvPicPr preferRelativeResize="0"/>
            <p:nvPr/>
          </p:nvPicPr>
          <p:blipFill rotWithShape="1">
            <a:blip r:embed="rId4">
              <a:alphaModFix/>
            </a:blip>
            <a:srcRect/>
            <a:stretch/>
          </p:blipFill>
          <p:spPr>
            <a:xfrm>
              <a:off x="5402222" y="5422181"/>
              <a:ext cx="1387555" cy="1421071"/>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237"/>
        <p:cNvGrpSpPr/>
        <p:nvPr/>
      </p:nvGrpSpPr>
      <p:grpSpPr>
        <a:xfrm>
          <a:off x="0" y="0"/>
          <a:ext cx="0" cy="0"/>
          <a:chOff x="0" y="0"/>
          <a:chExt cx="0" cy="0"/>
        </a:xfrm>
      </p:grpSpPr>
      <p:sp>
        <p:nvSpPr>
          <p:cNvPr id="238" name="Google Shape;238;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C000"/>
              </a:buClr>
              <a:buSzPct val="100000"/>
              <a:buFont typeface="Anton"/>
              <a:buNone/>
            </a:pPr>
            <a:r>
              <a:rPr lang="en-US" sz="4800" dirty="0">
                <a:solidFill>
                  <a:srgbClr val="FFC000"/>
                </a:solidFill>
                <a:latin typeface="Anton"/>
                <a:ea typeface="Anton"/>
                <a:cs typeface="Anton"/>
                <a:sym typeface="Anton"/>
              </a:rPr>
              <a:t>Transaction Type -- Facilities, ECM, Catering, Sanitarian, etc.</a:t>
            </a:r>
            <a:endParaRPr dirty="0"/>
          </a:p>
        </p:txBody>
      </p:sp>
      <p:sp>
        <p:nvSpPr>
          <p:cNvPr id="239" name="Google Shape;239;p15"/>
          <p:cNvSpPr txBox="1">
            <a:spLocks noGrp="1"/>
          </p:cNvSpPr>
          <p:nvPr>
            <p:ph type="body" idx="1"/>
          </p:nvPr>
        </p:nvSpPr>
        <p:spPr>
          <a:xfrm>
            <a:off x="838200" y="155848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dirty="0">
              <a:solidFill>
                <a:schemeClr val="lt1"/>
              </a:solidFill>
            </a:endParaRPr>
          </a:p>
          <a:p>
            <a:pPr marL="0" lvl="0" indent="0" algn="l" rtl="0">
              <a:lnSpc>
                <a:spcPct val="90000"/>
              </a:lnSpc>
              <a:spcBef>
                <a:spcPts val="1000"/>
              </a:spcBef>
              <a:spcAft>
                <a:spcPts val="0"/>
              </a:spcAft>
              <a:buClr>
                <a:schemeClr val="lt1"/>
              </a:buClr>
              <a:buSzPts val="2800"/>
              <a:buNone/>
            </a:pPr>
            <a:r>
              <a:rPr lang="en-US" dirty="0">
                <a:solidFill>
                  <a:schemeClr val="lt1"/>
                </a:solidFill>
              </a:rPr>
              <a:t> </a:t>
            </a:r>
            <a:endParaRPr dirty="0"/>
          </a:p>
        </p:txBody>
      </p:sp>
      <p:grpSp>
        <p:nvGrpSpPr>
          <p:cNvPr id="240" name="Google Shape;240;p15"/>
          <p:cNvGrpSpPr/>
          <p:nvPr/>
        </p:nvGrpSpPr>
        <p:grpSpPr>
          <a:xfrm>
            <a:off x="0" y="5422181"/>
            <a:ext cx="12192000" cy="1435819"/>
            <a:chOff x="0" y="5422181"/>
            <a:chExt cx="12192000" cy="1435819"/>
          </a:xfrm>
        </p:grpSpPr>
        <p:sp>
          <p:nvSpPr>
            <p:cNvPr id="241" name="Google Shape;241;p15"/>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242" name="Google Shape;242;p15"/>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pic>
        <p:nvPicPr>
          <p:cNvPr id="2" name="Content Placeholder 4" descr="A screenshot of a computer&#10;&#10;AI-generated content may be incorrect.">
            <a:extLst>
              <a:ext uri="{FF2B5EF4-FFF2-40B4-BE49-F238E27FC236}">
                <a16:creationId xmlns:a16="http://schemas.microsoft.com/office/drawing/2014/main" id="{D66F066A-15F0-4603-F61D-0BD713587D13}"/>
              </a:ext>
            </a:extLst>
          </p:cNvPr>
          <p:cNvPicPr>
            <a:picLocks noChangeAspect="1"/>
          </p:cNvPicPr>
          <p:nvPr/>
        </p:nvPicPr>
        <p:blipFill rotWithShape="1">
          <a:blip r:embed="rId4"/>
          <a:srcRect l="40760" t="33010" r="39959" b="39837"/>
          <a:stretch/>
        </p:blipFill>
        <p:spPr bwMode="auto">
          <a:xfrm>
            <a:off x="707572" y="1994292"/>
            <a:ext cx="10829832" cy="3044991"/>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323"/>
        <p:cNvGrpSpPr/>
        <p:nvPr/>
      </p:nvGrpSpPr>
      <p:grpSpPr>
        <a:xfrm>
          <a:off x="0" y="0"/>
          <a:ext cx="0" cy="0"/>
          <a:chOff x="0" y="0"/>
          <a:chExt cx="0" cy="0"/>
        </a:xfrm>
      </p:grpSpPr>
      <p:sp>
        <p:nvSpPr>
          <p:cNvPr id="324" name="Google Shape;324;p24"/>
          <p:cNvSpPr txBox="1">
            <a:spLocks noGrp="1"/>
          </p:cNvSpPr>
          <p:nvPr>
            <p:ph type="title"/>
          </p:nvPr>
        </p:nvSpPr>
        <p:spPr>
          <a:xfrm>
            <a:off x="838199" y="12117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a:solidFill>
                  <a:srgbClr val="FFC000"/>
                </a:solidFill>
                <a:latin typeface="Anton"/>
                <a:ea typeface="Anton"/>
                <a:cs typeface="Anton"/>
                <a:sym typeface="Anton"/>
              </a:rPr>
              <a:t>Deposit Drop-off</a:t>
            </a:r>
            <a:endParaRPr/>
          </a:p>
        </p:txBody>
      </p:sp>
      <p:pic>
        <p:nvPicPr>
          <p:cNvPr id="325" name="Google Shape;325;p24"/>
          <p:cNvPicPr preferRelativeResize="0">
            <a:picLocks noGrp="1"/>
          </p:cNvPicPr>
          <p:nvPr>
            <p:ph type="body" idx="1"/>
          </p:nvPr>
        </p:nvPicPr>
        <p:blipFill rotWithShape="1">
          <a:blip r:embed="rId3">
            <a:alphaModFix/>
          </a:blip>
          <a:srcRect/>
          <a:stretch/>
        </p:blipFill>
        <p:spPr>
          <a:xfrm>
            <a:off x="821121" y="1339490"/>
            <a:ext cx="4543425" cy="3771900"/>
          </a:xfrm>
          <a:prstGeom prst="rect">
            <a:avLst/>
          </a:prstGeom>
          <a:noFill/>
          <a:ln>
            <a:noFill/>
          </a:ln>
        </p:spPr>
      </p:pic>
      <p:sp>
        <p:nvSpPr>
          <p:cNvPr id="326" name="Google Shape;326;p24"/>
          <p:cNvSpPr txBox="1"/>
          <p:nvPr/>
        </p:nvSpPr>
        <p:spPr>
          <a:xfrm>
            <a:off x="5624945" y="330506"/>
            <a:ext cx="6276108" cy="5251547"/>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rPr>
              <a:t>Deposits must be handed to and verified by a SOFO employee.</a:t>
            </a:r>
            <a:endParaRPr/>
          </a:p>
          <a:p>
            <a:pPr marL="0" marR="0" lvl="0" indent="0" algn="ctr" rtl="0">
              <a:lnSpc>
                <a:spcPct val="90000"/>
              </a:lnSpc>
              <a:spcBef>
                <a:spcPts val="100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90000"/>
              </a:lnSpc>
              <a:spcBef>
                <a:spcPts val="1000"/>
              </a:spcBef>
              <a:spcAft>
                <a:spcPts val="0"/>
              </a:spcAft>
              <a:buClr>
                <a:schemeClr val="lt1"/>
              </a:buClr>
              <a:buSzPts val="2400"/>
              <a:buFont typeface="Arial"/>
              <a:buNone/>
            </a:pPr>
            <a:r>
              <a:rPr lang="en-US" sz="2400">
                <a:solidFill>
                  <a:schemeClr val="lt1"/>
                </a:solidFill>
                <a:latin typeface="Calibri"/>
                <a:ea typeface="Calibri"/>
                <a:cs typeface="Calibri"/>
                <a:sym typeface="Calibri"/>
              </a:rPr>
              <a:t>A Blue Deposit ticket must be attached to the items being deposited.</a:t>
            </a:r>
            <a:endParaRPr/>
          </a:p>
          <a:p>
            <a:pPr marL="0" marR="0" lvl="0" indent="0" algn="ctr" rtl="0">
              <a:lnSpc>
                <a:spcPct val="90000"/>
              </a:lnSpc>
              <a:spcBef>
                <a:spcPts val="100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90000"/>
              </a:lnSpc>
              <a:spcBef>
                <a:spcPts val="1000"/>
              </a:spcBef>
              <a:spcAft>
                <a:spcPts val="0"/>
              </a:spcAft>
              <a:buClr>
                <a:schemeClr val="lt1"/>
              </a:buClr>
              <a:buSzPts val="2400"/>
              <a:buFont typeface="Arial"/>
              <a:buNone/>
            </a:pPr>
            <a:r>
              <a:rPr lang="en-US" sz="2400">
                <a:solidFill>
                  <a:schemeClr val="lt1"/>
                </a:solidFill>
                <a:latin typeface="Calibri"/>
                <a:ea typeface="Calibri"/>
                <a:cs typeface="Calibri"/>
                <a:sym typeface="Calibri"/>
              </a:rPr>
              <a:t>Only 1 deposit slip is needed if all items are being deposited to the same “account”.</a:t>
            </a:r>
            <a:endParaRPr/>
          </a:p>
          <a:p>
            <a:pPr marL="0" marR="0" lvl="0" indent="0" algn="ctr" rtl="0">
              <a:lnSpc>
                <a:spcPct val="90000"/>
              </a:lnSpc>
              <a:spcBef>
                <a:spcPts val="100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90000"/>
              </a:lnSpc>
              <a:spcBef>
                <a:spcPts val="1000"/>
              </a:spcBef>
              <a:spcAft>
                <a:spcPts val="0"/>
              </a:spcAft>
              <a:buClr>
                <a:schemeClr val="lt1"/>
              </a:buClr>
              <a:buSzPts val="2400"/>
              <a:buFont typeface="Arial"/>
              <a:buNone/>
            </a:pPr>
            <a:r>
              <a:rPr lang="en-US" sz="2400">
                <a:solidFill>
                  <a:schemeClr val="lt1"/>
                </a:solidFill>
                <a:latin typeface="Calibri"/>
                <a:ea typeface="Calibri"/>
                <a:cs typeface="Calibri"/>
                <a:sym typeface="Calibri"/>
              </a:rPr>
              <a:t>If you would like separate entries for the items on your monthly report, you should fill out 1 deposit ticket per item.</a:t>
            </a:r>
            <a:endParaRPr/>
          </a:p>
          <a:p>
            <a:pPr marL="0" marR="0" lvl="0" indent="0" algn="ctr" rtl="0">
              <a:lnSpc>
                <a:spcPct val="90000"/>
              </a:lnSpc>
              <a:spcBef>
                <a:spcPts val="100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90000"/>
              </a:lnSpc>
              <a:spcBef>
                <a:spcPts val="1000"/>
              </a:spcBef>
              <a:spcAft>
                <a:spcPts val="0"/>
              </a:spcAft>
              <a:buClr>
                <a:schemeClr val="lt1"/>
              </a:buClr>
              <a:buSzPts val="2400"/>
              <a:buFont typeface="Arial"/>
              <a:buNone/>
            </a:pPr>
            <a:r>
              <a:rPr lang="en-US" sz="2400" b="1">
                <a:solidFill>
                  <a:schemeClr val="lt1"/>
                </a:solidFill>
                <a:latin typeface="Calibri"/>
                <a:ea typeface="Calibri"/>
                <a:cs typeface="Calibri"/>
                <a:sym typeface="Calibri"/>
              </a:rPr>
              <a:t>***Do NOT sign the back of the check***</a:t>
            </a:r>
            <a:endParaRPr/>
          </a:p>
        </p:txBody>
      </p:sp>
      <p:grpSp>
        <p:nvGrpSpPr>
          <p:cNvPr id="327" name="Google Shape;327;p24"/>
          <p:cNvGrpSpPr/>
          <p:nvPr/>
        </p:nvGrpSpPr>
        <p:grpSpPr>
          <a:xfrm>
            <a:off x="0" y="5422181"/>
            <a:ext cx="12192000" cy="1435819"/>
            <a:chOff x="0" y="5422181"/>
            <a:chExt cx="12192000" cy="1435819"/>
          </a:xfrm>
        </p:grpSpPr>
        <p:sp>
          <p:nvSpPr>
            <p:cNvPr id="328" name="Google Shape;328;p24"/>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329" name="Google Shape;329;p24"/>
            <p:cNvPicPr preferRelativeResize="0"/>
            <p:nvPr/>
          </p:nvPicPr>
          <p:blipFill rotWithShape="1">
            <a:blip r:embed="rId4">
              <a:alphaModFix/>
            </a:blip>
            <a:srcRect/>
            <a:stretch/>
          </p:blipFill>
          <p:spPr>
            <a:xfrm>
              <a:off x="5402222" y="5422181"/>
              <a:ext cx="1387555" cy="1421071"/>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34"/>
        <p:cNvGrpSpPr/>
        <p:nvPr/>
      </p:nvGrpSpPr>
      <p:grpSpPr>
        <a:xfrm>
          <a:off x="0" y="0"/>
          <a:ext cx="0" cy="0"/>
          <a:chOff x="0" y="0"/>
          <a:chExt cx="0" cy="0"/>
        </a:xfrm>
      </p:grpSpPr>
      <p:sp>
        <p:nvSpPr>
          <p:cNvPr id="435" name="Google Shape;435;p35"/>
          <p:cNvSpPr txBox="1">
            <a:spLocks noGrp="1"/>
          </p:cNvSpPr>
          <p:nvPr>
            <p:ph type="title"/>
          </p:nvPr>
        </p:nvSpPr>
        <p:spPr>
          <a:xfrm>
            <a:off x="838199" y="12117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C000"/>
              </a:buClr>
              <a:buSzPts val="4800"/>
              <a:buFont typeface="Anton"/>
              <a:buNone/>
            </a:pPr>
            <a:r>
              <a:rPr lang="en-US" sz="4800" dirty="0">
                <a:solidFill>
                  <a:srgbClr val="FFC000"/>
                </a:solidFill>
                <a:latin typeface="Anton"/>
                <a:ea typeface="Anton"/>
                <a:cs typeface="Anton"/>
                <a:sym typeface="Anton"/>
              </a:rPr>
              <a:t>What is next?</a:t>
            </a:r>
            <a:endParaRPr dirty="0"/>
          </a:p>
        </p:txBody>
      </p:sp>
      <p:sp>
        <p:nvSpPr>
          <p:cNvPr id="436" name="Google Shape;436;p35"/>
          <p:cNvSpPr txBox="1">
            <a:spLocks noGrp="1"/>
          </p:cNvSpPr>
          <p:nvPr>
            <p:ph type="body" idx="1"/>
          </p:nvPr>
        </p:nvSpPr>
        <p:spPr>
          <a:xfrm>
            <a:off x="838200" y="1653450"/>
            <a:ext cx="10515600" cy="3768600"/>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lt1"/>
              </a:buClr>
              <a:buSzPct val="100000"/>
              <a:buChar char="•"/>
            </a:pPr>
            <a:r>
              <a:rPr lang="en-US" dirty="0">
                <a:solidFill>
                  <a:schemeClr val="lt1"/>
                </a:solidFill>
              </a:rPr>
              <a:t>Watch the Training Video on Filling out the Financial Transaction Request (FTR) Form (located at sa.rochester.edu)</a:t>
            </a:r>
            <a:endParaRPr b="1" dirty="0">
              <a:solidFill>
                <a:schemeClr val="lt1"/>
              </a:solidFill>
            </a:endParaRPr>
          </a:p>
          <a:p>
            <a:pPr marL="0" lvl="0" indent="0" algn="l" rtl="0">
              <a:lnSpc>
                <a:spcPct val="90000"/>
              </a:lnSpc>
              <a:spcBef>
                <a:spcPts val="0"/>
              </a:spcBef>
              <a:spcAft>
                <a:spcPts val="0"/>
              </a:spcAft>
              <a:buNone/>
            </a:pPr>
            <a:endParaRPr b="1" dirty="0">
              <a:solidFill>
                <a:schemeClr val="lt1"/>
              </a:solidFill>
            </a:endParaRPr>
          </a:p>
          <a:p>
            <a:pPr marL="228600" lvl="0" indent="-228600" algn="l" rtl="0">
              <a:lnSpc>
                <a:spcPct val="90000"/>
              </a:lnSpc>
              <a:spcBef>
                <a:spcPts val="1000"/>
              </a:spcBef>
              <a:spcAft>
                <a:spcPts val="0"/>
              </a:spcAft>
              <a:buClr>
                <a:schemeClr val="lt1"/>
              </a:buClr>
              <a:buSzPct val="100000"/>
              <a:buChar char="•"/>
            </a:pPr>
            <a:r>
              <a:rPr lang="en-US" dirty="0">
                <a:solidFill>
                  <a:schemeClr val="lt1"/>
                </a:solidFill>
              </a:rPr>
              <a:t>Take the Business Manager quiz located at sa.rochester.edu. You just need to </a:t>
            </a:r>
            <a:r>
              <a:rPr lang="en-US" dirty="0">
                <a:solidFill>
                  <a:srgbClr val="00B050"/>
                </a:solidFill>
              </a:rPr>
              <a:t>PASS</a:t>
            </a:r>
            <a:r>
              <a:rPr lang="en-US" dirty="0">
                <a:solidFill>
                  <a:schemeClr val="lt1"/>
                </a:solidFill>
              </a:rPr>
              <a:t>. Don’t worry about the actual score.</a:t>
            </a:r>
            <a:endParaRPr dirty="0">
              <a:solidFill>
                <a:schemeClr val="lt1"/>
              </a:solidFill>
            </a:endParaRPr>
          </a:p>
          <a:p>
            <a:pPr marL="0" lvl="0" indent="0" algn="l" rtl="0">
              <a:lnSpc>
                <a:spcPct val="90000"/>
              </a:lnSpc>
              <a:spcBef>
                <a:spcPts val="1000"/>
              </a:spcBef>
              <a:spcAft>
                <a:spcPts val="0"/>
              </a:spcAft>
              <a:buNone/>
            </a:pPr>
            <a:endParaRPr b="1" dirty="0">
              <a:solidFill>
                <a:schemeClr val="lt1"/>
              </a:solidFill>
            </a:endParaRPr>
          </a:p>
          <a:p>
            <a:pPr marL="228600" lvl="0" indent="-228600" algn="l" rtl="0">
              <a:lnSpc>
                <a:spcPct val="90000"/>
              </a:lnSpc>
              <a:spcBef>
                <a:spcPts val="1000"/>
              </a:spcBef>
              <a:spcAft>
                <a:spcPts val="0"/>
              </a:spcAft>
              <a:buClr>
                <a:schemeClr val="lt1"/>
              </a:buClr>
              <a:buSzPct val="100000"/>
              <a:buChar char="•"/>
            </a:pPr>
            <a:r>
              <a:rPr lang="en-US" dirty="0">
                <a:solidFill>
                  <a:schemeClr val="lt1"/>
                </a:solidFill>
              </a:rPr>
              <a:t>Familiarize yourself with your SA Approved budget and your assigned student accountant  (can be located at sa.rochester.edu)</a:t>
            </a:r>
            <a:endParaRPr dirty="0">
              <a:solidFill>
                <a:schemeClr val="lt1"/>
              </a:solidFill>
            </a:endParaRPr>
          </a:p>
          <a:p>
            <a:pPr marL="0" lvl="0" indent="0" algn="l" rtl="0">
              <a:lnSpc>
                <a:spcPct val="90000"/>
              </a:lnSpc>
              <a:spcBef>
                <a:spcPts val="1000"/>
              </a:spcBef>
              <a:spcAft>
                <a:spcPts val="0"/>
              </a:spcAft>
              <a:buNone/>
            </a:pPr>
            <a:endParaRPr dirty="0">
              <a:solidFill>
                <a:schemeClr val="lt1"/>
              </a:solidFill>
            </a:endParaRPr>
          </a:p>
          <a:p>
            <a:pPr marL="0" lvl="0" indent="0" algn="ctr" rtl="0">
              <a:lnSpc>
                <a:spcPct val="90000"/>
              </a:lnSpc>
              <a:spcBef>
                <a:spcPts val="1000"/>
              </a:spcBef>
              <a:spcAft>
                <a:spcPts val="0"/>
              </a:spcAft>
              <a:buNone/>
            </a:pPr>
            <a:r>
              <a:rPr lang="en-US" sz="3600" dirty="0">
                <a:solidFill>
                  <a:schemeClr val="lt1"/>
                </a:solidFill>
              </a:rPr>
              <a:t>Have a great year!!</a:t>
            </a:r>
            <a:endParaRPr dirty="0"/>
          </a:p>
        </p:txBody>
      </p:sp>
      <p:grpSp>
        <p:nvGrpSpPr>
          <p:cNvPr id="437" name="Google Shape;437;p35"/>
          <p:cNvGrpSpPr/>
          <p:nvPr/>
        </p:nvGrpSpPr>
        <p:grpSpPr>
          <a:xfrm>
            <a:off x="0" y="5422181"/>
            <a:ext cx="12192000" cy="1435819"/>
            <a:chOff x="0" y="5422181"/>
            <a:chExt cx="12192000" cy="1435819"/>
          </a:xfrm>
        </p:grpSpPr>
        <p:sp>
          <p:nvSpPr>
            <p:cNvPr id="438" name="Google Shape;438;p35"/>
            <p:cNvSpPr/>
            <p:nvPr/>
          </p:nvSpPr>
          <p:spPr>
            <a:xfrm>
              <a:off x="0" y="5530645"/>
              <a:ext cx="12192000" cy="1327355"/>
            </a:xfrm>
            <a:prstGeom prst="rect">
              <a:avLst/>
            </a:prstGeom>
            <a:solidFill>
              <a:srgbClr val="DBDBDB"/>
            </a:solid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1800" dirty="0">
                  <a:solidFill>
                    <a:schemeClr val="lt1"/>
                  </a:solidFill>
                  <a:latin typeface="Calibri"/>
                  <a:ea typeface="Calibri"/>
                  <a:cs typeface="Calibri"/>
                  <a:sym typeface="Calibri"/>
                </a:rPr>
                <a:t>																																					</a:t>
              </a:r>
              <a:endParaRPr sz="1800" i="1" dirty="0">
                <a:solidFill>
                  <a:srgbClr val="002060"/>
                </a:solidFill>
                <a:latin typeface="Calibri"/>
                <a:ea typeface="Calibri"/>
                <a:cs typeface="Calibri"/>
                <a:sym typeface="Calibri"/>
              </a:endParaRPr>
            </a:p>
            <a:p>
              <a:pPr marL="0" marR="0" lvl="0" indent="0" algn="l" rtl="0">
                <a:spcBef>
                  <a:spcPts val="0"/>
                </a:spcBef>
                <a:spcAft>
                  <a:spcPts val="0"/>
                </a:spcAft>
                <a:buNone/>
              </a:pPr>
              <a:r>
                <a:rPr lang="en-US" sz="1800" i="1" dirty="0">
                  <a:solidFill>
                    <a:srgbClr val="002060"/>
                  </a:solidFill>
                  <a:latin typeface="Calibri"/>
                  <a:ea typeface="Calibri"/>
                  <a:cs typeface="Calibri"/>
                  <a:sym typeface="Calibri"/>
                </a:rPr>
                <a:t>	Financial Transaction Request Training					Business Manager Training 2026</a:t>
              </a:r>
              <a:endParaRPr dirty="0"/>
            </a:p>
          </p:txBody>
        </p:sp>
        <p:pic>
          <p:nvPicPr>
            <p:cNvPr id="439" name="Google Shape;439;p35"/>
            <p:cNvPicPr preferRelativeResize="0"/>
            <p:nvPr/>
          </p:nvPicPr>
          <p:blipFill rotWithShape="1">
            <a:blip r:embed="rId3">
              <a:alphaModFix/>
            </a:blip>
            <a:srcRect/>
            <a:stretch/>
          </p:blipFill>
          <p:spPr>
            <a:xfrm>
              <a:off x="5402222" y="5422181"/>
              <a:ext cx="1387555" cy="1421071"/>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Shape 443"/>
        <p:cNvGrpSpPr/>
        <p:nvPr/>
      </p:nvGrpSpPr>
      <p:grpSpPr>
        <a:xfrm>
          <a:off x="0" y="0"/>
          <a:ext cx="0" cy="0"/>
          <a:chOff x="0" y="0"/>
          <a:chExt cx="0" cy="0"/>
        </a:xfrm>
      </p:grpSpPr>
      <p:sp>
        <p:nvSpPr>
          <p:cNvPr id="444" name="Google Shape;444;p36"/>
          <p:cNvSpPr txBox="1">
            <a:spLocks noGrp="1"/>
          </p:cNvSpPr>
          <p:nvPr>
            <p:ph type="ctrTitle"/>
          </p:nvPr>
        </p:nvSpPr>
        <p:spPr>
          <a:xfrm>
            <a:off x="1524000" y="1122363"/>
            <a:ext cx="9144000" cy="145267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C000"/>
              </a:buClr>
              <a:buSzPts val="6000"/>
              <a:buFont typeface="Anton"/>
              <a:buNone/>
            </a:pPr>
            <a:r>
              <a:rPr lang="en-US" dirty="0">
                <a:solidFill>
                  <a:srgbClr val="FFC000"/>
                </a:solidFill>
                <a:latin typeface="Anton"/>
                <a:ea typeface="Anton"/>
                <a:cs typeface="Anton"/>
                <a:sym typeface="Anton"/>
              </a:rPr>
              <a:t>Questions?</a:t>
            </a:r>
            <a:endParaRPr dirty="0"/>
          </a:p>
        </p:txBody>
      </p:sp>
      <p:sp>
        <p:nvSpPr>
          <p:cNvPr id="445" name="Google Shape;445;p36"/>
          <p:cNvSpPr txBox="1">
            <a:spLocks noGrp="1"/>
          </p:cNvSpPr>
          <p:nvPr>
            <p:ph type="subTitle" idx="1"/>
          </p:nvPr>
        </p:nvSpPr>
        <p:spPr>
          <a:xfrm>
            <a:off x="493986" y="3602038"/>
            <a:ext cx="11204028"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5400"/>
              <a:buNone/>
            </a:pPr>
            <a:r>
              <a:rPr lang="en-US" sz="5400" dirty="0">
                <a:solidFill>
                  <a:srgbClr val="FFC000"/>
                </a:solidFill>
                <a:latin typeface="Anton"/>
                <a:ea typeface="Anton"/>
                <a:cs typeface="Anton"/>
                <a:sym typeface="Anton"/>
              </a:rPr>
              <a:t>Meet your SOFO Student Accountant</a:t>
            </a:r>
          </a:p>
          <a:p>
            <a:pPr marL="0" lvl="0" indent="0" algn="ctr" rtl="0">
              <a:lnSpc>
                <a:spcPct val="90000"/>
              </a:lnSpc>
              <a:spcBef>
                <a:spcPts val="0"/>
              </a:spcBef>
              <a:spcAft>
                <a:spcPts val="0"/>
              </a:spcAft>
              <a:buClr>
                <a:srgbClr val="FFC000"/>
              </a:buClr>
              <a:buSzPts val="5400"/>
              <a:buNone/>
            </a:pPr>
            <a:r>
              <a:rPr lang="en-US" sz="5400" dirty="0">
                <a:solidFill>
                  <a:srgbClr val="FFC000"/>
                </a:solidFill>
                <a:latin typeface="Anton"/>
                <a:ea typeface="Anton"/>
                <a:cs typeface="Anton"/>
                <a:sym typeface="Anton"/>
              </a:rPr>
              <a:t>And Student Activities Staff !!</a:t>
            </a:r>
            <a:endParaRPr sz="5400" dirty="0"/>
          </a:p>
        </p:txBody>
      </p:sp>
    </p:spTree>
  </p:cSld>
  <p:clrMapOvr>
    <a:masterClrMapping/>
  </p:clrMapOvr>
</p:sld>
</file>

<file path=ppt/theme/theme1.xml><?xml version="1.0" encoding="utf-8"?>
<a:theme xmlns:a="http://schemas.openxmlformats.org/drawingml/2006/main" name="presentat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4e17f4-cf11-4ce2-b3ef-5de76bf4ce41}" enabled="0" method="" siteId="{374e17f4-cf11-4ce2-b3ef-5de76bf4ce41}" removed="1"/>
</clbl:labelList>
</file>

<file path=docProps/app.xml><?xml version="1.0" encoding="utf-8"?>
<Properties xmlns="http://schemas.openxmlformats.org/officeDocument/2006/extended-properties" xmlns:vt="http://schemas.openxmlformats.org/officeDocument/2006/docPropsVTypes">
  <TotalTime>5360</TotalTime>
  <Words>5014</Words>
  <Application>Microsoft Office PowerPoint</Application>
  <PresentationFormat>Widescreen</PresentationFormat>
  <Paragraphs>304</Paragraphs>
  <Slides>23</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Bodoni</vt:lpstr>
      <vt:lpstr>Anton</vt:lpstr>
      <vt:lpstr>Calibri</vt:lpstr>
      <vt:lpstr>Corbel</vt:lpstr>
      <vt:lpstr>Arial</vt:lpstr>
      <vt:lpstr>presentation</vt:lpstr>
      <vt:lpstr>Financial Transaction Request Training  (Abridged Version)  Student Organization Finance Office  Fall Business Manager Training 2026</vt:lpstr>
      <vt:lpstr>What is SOFO?</vt:lpstr>
      <vt:lpstr>Where is SOFO &amp; when is it open?</vt:lpstr>
      <vt:lpstr>How do I contact SOFO?</vt:lpstr>
      <vt:lpstr>Who works in SOFO?</vt:lpstr>
      <vt:lpstr>What Transactions can SOFO do?</vt:lpstr>
      <vt:lpstr>Financial Transaction Request  (FTR) Form timeline</vt:lpstr>
      <vt:lpstr>PowerPoint Presentation</vt:lpstr>
      <vt:lpstr>Transaction Type – Online or Credit Card Purchase Hotel Reservations</vt:lpstr>
      <vt:lpstr>PowerPoint Presentation</vt:lpstr>
      <vt:lpstr>Transaction Type – Check cont.      Contract</vt:lpstr>
      <vt:lpstr>PowerPoint Presentation</vt:lpstr>
      <vt:lpstr>PowerPoint Presentation</vt:lpstr>
      <vt:lpstr>Credit Card Drop Off</vt:lpstr>
      <vt:lpstr>PowerPoint Presentation</vt:lpstr>
      <vt:lpstr>Transaction Type - Purchase Order sign out</vt:lpstr>
      <vt:lpstr>Payment by Check vs Purchase Order</vt:lpstr>
      <vt:lpstr>Transaction Type – Transfer</vt:lpstr>
      <vt:lpstr>Printing</vt:lpstr>
      <vt:lpstr>Transaction Type -- Facilities, ECM, Catering, Sanitarian, etc.</vt:lpstr>
      <vt:lpstr>Deposit Drop-off</vt:lpstr>
      <vt:lpstr>What is next?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Transaction Request Training Student Organization Finance Office  Fall Business Manager Training 2024</dc:title>
  <dc:creator>Nicholson, Jennifer</dc:creator>
  <cp:lastModifiedBy>Fox, Griffen</cp:lastModifiedBy>
  <cp:revision>101</cp:revision>
  <dcterms:created xsi:type="dcterms:W3CDTF">2019-01-03T16:46:57Z</dcterms:created>
  <dcterms:modified xsi:type="dcterms:W3CDTF">2026-10-27T17:02:43Z</dcterms:modified>
</cp:coreProperties>
</file>