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  <p:embeddedFont>
      <p:font typeface="Cutive"/>
      <p:regular r:id="rId33"/>
    </p:embeddedFont>
    <p:embeddedFont>
      <p:font typeface="Comfortaa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Cutive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Comfortaa-bold.fntdata"/><Relationship Id="rId12" Type="http://schemas.openxmlformats.org/officeDocument/2006/relationships/slide" Target="slides/slide7.xml"/><Relationship Id="rId34" Type="http://schemas.openxmlformats.org/officeDocument/2006/relationships/font" Target="fonts/Comfortaa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0dd410d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52" name="Google Shape;52;g200dd410de4_0_0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00dd410de4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54" name="Google Shape;154;g200dd410de4_0_96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0dd410de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60" name="Google Shape;160;g200dd410de4_0_101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0dd410de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67" name="Google Shape;167;g200dd410de4_0_107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00dd410de4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73" name="Google Shape;173;g200dd410de4_0_112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0dd410de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79" name="Google Shape;179;g200dd410de4_0_117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00dd410de4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86" name="Google Shape;186;g200dd410de4_0_123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00dd410de4_0_129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00dd410de4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0dd410de4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04" name="Google Shape;204;g200dd410de4_0_139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dd410de4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11" name="Google Shape;211;g200dd410de4_0_145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00dd410de4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18" name="Google Shape;218;g200dd410de4_0_151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0dd410de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58" name="Google Shape;58;g200dd410de4_0_5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00dd410de4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25" name="Google Shape;225;g200dd410de4_0_157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37d7fd2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32" name="Google Shape;232;g2037d7fd2e8_0_0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00dd410de4_0_268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00dd410de4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00dd410de4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00dd410de4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00dd410de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65" name="Google Shape;65;g200dd410de4_0_11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025503eac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025503eac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0dd410de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00dd410de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25503eac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025503eac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0dd410de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17" name="Google Shape;117;g200dd410de4_0_50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0dd410de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41" name="Google Shape;141;g200dd410de4_0_85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0dd410de4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48" name="Google Shape;148;g200dd410de4_0_91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lhernan9@u.rochester.edu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.jpg"/><Relationship Id="rId5" Type="http://schemas.openxmlformats.org/officeDocument/2006/relationships/image" Target="../media/image21.jpg"/><Relationship Id="rId6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3.jpg"/><Relationship Id="rId5" Type="http://schemas.openxmlformats.org/officeDocument/2006/relationships/image" Target="../media/image14.jpg"/><Relationship Id="rId6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54814" t="0"/>
          <a:stretch/>
        </p:blipFill>
        <p:spPr>
          <a:xfrm>
            <a:off x="3785191" y="3998287"/>
            <a:ext cx="1073888" cy="87142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337044" y="1552354"/>
            <a:ext cx="5970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Cutive"/>
                <a:ea typeface="Cutive"/>
                <a:cs typeface="Cutive"/>
                <a:sym typeface="Cutive"/>
              </a:rPr>
              <a:t>SAAC Budget Training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588" y="894200"/>
            <a:ext cx="7206825" cy="24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/>
          <p:nvPr/>
        </p:nvSpPr>
        <p:spPr>
          <a:xfrm>
            <a:off x="473988" y="3512775"/>
            <a:ext cx="8196000" cy="13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300">
                <a:latin typeface="Cutive"/>
                <a:ea typeface="Cutive"/>
                <a:cs typeface="Cutive"/>
                <a:sym typeface="Cutive"/>
              </a:rPr>
              <a:t>Step 3: Insert budget request by selecting “Create Budget Request” </a:t>
            </a:r>
            <a:endParaRPr b="1" sz="15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utive"/>
                <a:ea typeface="Cutive"/>
                <a:cs typeface="Cutive"/>
                <a:sym typeface="Cutive"/>
              </a:rPr>
              <a:t>*You should create a new budget request for each event/activity.</a:t>
            </a:r>
            <a:endParaRPr sz="11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100"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750" y="801925"/>
            <a:ext cx="3143600" cy="25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/>
          <p:nvPr/>
        </p:nvSpPr>
        <p:spPr>
          <a:xfrm>
            <a:off x="845650" y="801925"/>
            <a:ext cx="38100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300">
                <a:latin typeface="Cutive"/>
                <a:ea typeface="Cutive"/>
                <a:cs typeface="Cutive"/>
                <a:sym typeface="Cutive"/>
              </a:rPr>
              <a:t>Step 4: Complete step one of the ‘Create/Edit a Budget Request’ by: </a:t>
            </a:r>
            <a:endParaRPr b="1" sz="1300"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845664" y="1325650"/>
            <a:ext cx="4206600" cy="3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utive"/>
                <a:ea typeface="Cutive"/>
                <a:cs typeface="Cutive"/>
                <a:sym typeface="Cutive"/>
              </a:rPr>
              <a:t>1. Selecting the appropriate budget request type</a:t>
            </a:r>
            <a:endParaRPr sz="800">
              <a:latin typeface="Cutive"/>
              <a:ea typeface="Cutive"/>
              <a:cs typeface="Cutive"/>
              <a:sym typeface="Cutive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utive"/>
                <a:ea typeface="Cutive"/>
                <a:cs typeface="Cutive"/>
                <a:sym typeface="Cutive"/>
              </a:rPr>
              <a:t>o General Interest Meeting</a:t>
            </a:r>
            <a:endParaRPr sz="800">
              <a:latin typeface="Cutive"/>
              <a:ea typeface="Cutive"/>
              <a:cs typeface="Cutive"/>
              <a:sym typeface="Cutive"/>
            </a:endParaRPr>
          </a:p>
          <a:p>
            <a:pPr indent="4572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utive"/>
                <a:ea typeface="Cutive"/>
                <a:cs typeface="Cutive"/>
                <a:sym typeface="Cutive"/>
              </a:rPr>
              <a:t>o Operational Expenses</a:t>
            </a:r>
            <a:endParaRPr sz="800">
              <a:latin typeface="Cutive"/>
              <a:ea typeface="Cutive"/>
              <a:cs typeface="Cutive"/>
              <a:sym typeface="Cutive"/>
            </a:endParaRPr>
          </a:p>
          <a:p>
            <a:pPr indent="4572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utive"/>
                <a:ea typeface="Cutive"/>
                <a:cs typeface="Cutive"/>
                <a:sym typeface="Cutive"/>
              </a:rPr>
              <a:t>o Event, Activity, Program or Competition – On-Campus</a:t>
            </a:r>
            <a:endParaRPr sz="800">
              <a:latin typeface="Cutive"/>
              <a:ea typeface="Cutive"/>
              <a:cs typeface="Cutive"/>
              <a:sym typeface="Cutive"/>
            </a:endParaRPr>
          </a:p>
          <a:p>
            <a:pPr indent="4572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utive"/>
                <a:ea typeface="Cutive"/>
                <a:cs typeface="Cutive"/>
                <a:sym typeface="Cutive"/>
              </a:rPr>
              <a:t>o Event, Activity, Program or Competition – Off-Campus</a:t>
            </a:r>
            <a:endParaRPr sz="800">
              <a:latin typeface="Cutive"/>
              <a:ea typeface="Cutive"/>
              <a:cs typeface="Cutive"/>
              <a:sym typeface="Cutive"/>
            </a:endParaRPr>
          </a:p>
          <a:p>
            <a:pPr indent="4572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utive"/>
                <a:ea typeface="Cutive"/>
                <a:cs typeface="Cutive"/>
                <a:sym typeface="Cutive"/>
              </a:rPr>
              <a:t>o Fundraiser</a:t>
            </a:r>
            <a:endParaRPr sz="800">
              <a:latin typeface="Cutive"/>
              <a:ea typeface="Cutive"/>
              <a:cs typeface="Cutive"/>
              <a:sym typeface="Cutive"/>
            </a:endParaRPr>
          </a:p>
          <a:p>
            <a:pPr indent="4572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utive"/>
                <a:ea typeface="Cutive"/>
                <a:cs typeface="Cutive"/>
                <a:sym typeface="Cutive"/>
              </a:rPr>
              <a:t>o Annual Costume funding</a:t>
            </a:r>
            <a:endParaRPr sz="800">
              <a:latin typeface="Cutive"/>
              <a:ea typeface="Cutive"/>
              <a:cs typeface="Cutive"/>
              <a:sym typeface="Cutive"/>
            </a:endParaRPr>
          </a:p>
          <a:p>
            <a:pPr indent="4572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utive"/>
                <a:ea typeface="Cutive"/>
                <a:cs typeface="Cutive"/>
                <a:sym typeface="Cutive"/>
              </a:rPr>
              <a:t>o Coach/Instructor Payment</a:t>
            </a:r>
            <a:endParaRPr sz="800">
              <a:latin typeface="Cutive"/>
              <a:ea typeface="Cutive"/>
              <a:cs typeface="Cutive"/>
              <a:sym typeface="Cutive"/>
            </a:endParaRPr>
          </a:p>
          <a:p>
            <a:pPr indent="4572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utive"/>
                <a:ea typeface="Cutive"/>
                <a:cs typeface="Cutive"/>
                <a:sym typeface="Cutive"/>
              </a:rPr>
              <a:t>o Practice/Rehearsal</a:t>
            </a:r>
            <a:endParaRPr sz="800">
              <a:latin typeface="Cutive"/>
              <a:ea typeface="Cutive"/>
              <a:cs typeface="Cutive"/>
              <a:sym typeface="Cutive"/>
            </a:endParaRPr>
          </a:p>
          <a:p>
            <a:pPr indent="4572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utive"/>
                <a:ea typeface="Cutive"/>
                <a:cs typeface="Cutive"/>
                <a:sym typeface="Cutive"/>
              </a:rPr>
              <a:t>o Other</a:t>
            </a:r>
            <a:endParaRPr sz="8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utive"/>
                <a:ea typeface="Cutive"/>
                <a:cs typeface="Cutive"/>
                <a:sym typeface="Cutive"/>
              </a:rPr>
              <a:t>2. Providing a Title/Name for the budget item</a:t>
            </a:r>
            <a:endParaRPr sz="8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utive"/>
                <a:ea typeface="Cutive"/>
                <a:cs typeface="Cutive"/>
                <a:sym typeface="Cutive"/>
              </a:rPr>
              <a:t>3. Indicating the funding priority (Low, Medium, High)</a:t>
            </a:r>
            <a:endParaRPr sz="8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utive"/>
                <a:ea typeface="Cutive"/>
                <a:cs typeface="Cutive"/>
                <a:sym typeface="Cutive"/>
              </a:rPr>
              <a:t>4. Providing event location</a:t>
            </a:r>
            <a:endParaRPr sz="8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utive"/>
                <a:ea typeface="Cutive"/>
                <a:cs typeface="Cutive"/>
                <a:sym typeface="Cutive"/>
              </a:rPr>
              <a:t>5. Providing the expected/approximate number of attendees</a:t>
            </a:r>
            <a:endParaRPr sz="8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800"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0299" y="280350"/>
            <a:ext cx="5343400" cy="25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/>
          <p:nvPr/>
        </p:nvSpPr>
        <p:spPr>
          <a:xfrm>
            <a:off x="474000" y="2812775"/>
            <a:ext cx="81960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Cutive"/>
                <a:ea typeface="Cutive"/>
                <a:cs typeface="Cutive"/>
                <a:sym typeface="Cutive"/>
              </a:rPr>
              <a:t>Step 5: Complete step two of the ‘Create/Edit a Budget Request’ by:</a:t>
            </a:r>
            <a:endParaRPr b="1" sz="12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utive"/>
                <a:ea typeface="Cutive"/>
                <a:cs typeface="Cutive"/>
                <a:sym typeface="Cutive"/>
              </a:rPr>
              <a:t>1. Selecting your “Item Type” </a:t>
            </a:r>
            <a:endParaRPr sz="12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utive"/>
                <a:ea typeface="Cutive"/>
                <a:cs typeface="Cutive"/>
                <a:sym typeface="Cutive"/>
              </a:rPr>
              <a:t>2. Funding details: amount requested (from SAAC) + amount financed by group (funding that will be earned via ticket sales, co-sponsorships, etc.) = Total Funds Needed (this field auto populates)</a:t>
            </a:r>
            <a:endParaRPr sz="12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utive"/>
                <a:ea typeface="Cutive"/>
                <a:cs typeface="Cutive"/>
                <a:sym typeface="Cutive"/>
              </a:rPr>
              <a:t>3. If there is more than one expense for this budget item, select the “+ Add item” button to add additional line items. </a:t>
            </a:r>
            <a:endParaRPr sz="12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utive"/>
                <a:ea typeface="Cutive"/>
                <a:cs typeface="Cutive"/>
                <a:sym typeface="Cutive"/>
              </a:rPr>
              <a:t>4. Once all expenses have been recorded, select save.</a:t>
            </a:r>
            <a:endParaRPr sz="12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100"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875" y="298075"/>
            <a:ext cx="6502226" cy="3491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/>
          <p:nvPr/>
        </p:nvSpPr>
        <p:spPr>
          <a:xfrm>
            <a:off x="473988" y="3789875"/>
            <a:ext cx="81960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Cutive"/>
                <a:ea typeface="Cutive"/>
                <a:cs typeface="Cutive"/>
                <a:sym typeface="Cutive"/>
              </a:rPr>
              <a:t>Step 6a: After clicking save, a budget exception form will pop up for each Entry: </a:t>
            </a:r>
            <a:endParaRPr b="1" sz="12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utive"/>
                <a:ea typeface="Cutive"/>
                <a:cs typeface="Cutive"/>
                <a:sym typeface="Cutive"/>
              </a:rPr>
              <a:t>*If you have included a budget item that is not permitted per the SAAC funding guidelines, you must select YES at this step.</a:t>
            </a:r>
            <a:endParaRPr sz="12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100"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/>
          <p:nvPr/>
        </p:nvSpPr>
        <p:spPr>
          <a:xfrm>
            <a:off x="698475" y="900675"/>
            <a:ext cx="3438300" cy="26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Cutive"/>
                <a:ea typeface="Cutive"/>
                <a:cs typeface="Cutive"/>
                <a:sym typeface="Cutive"/>
              </a:rPr>
              <a:t>Step 6b: If you have selected “Yes”, you will need to provide:</a:t>
            </a:r>
            <a:endParaRPr b="1" sz="12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utive"/>
                <a:ea typeface="Cutive"/>
                <a:cs typeface="Cutive"/>
                <a:sym typeface="Cutive"/>
              </a:rPr>
              <a:t>1. Your organization’s primary mission category</a:t>
            </a:r>
            <a:endParaRPr sz="11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utive"/>
                <a:ea typeface="Cutive"/>
                <a:cs typeface="Cutive"/>
                <a:sym typeface="Cutive"/>
              </a:rPr>
              <a:t>2. Exception Type requested:</a:t>
            </a:r>
            <a:endParaRPr sz="1100">
              <a:latin typeface="Cutive"/>
              <a:ea typeface="Cutive"/>
              <a:cs typeface="Cutive"/>
              <a:sym typeface="Cutive"/>
            </a:endParaRPr>
          </a:p>
          <a:p>
            <a:pPr indent="4572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utive"/>
                <a:ea typeface="Cutive"/>
                <a:cs typeface="Cutive"/>
                <a:sym typeface="Cutive"/>
              </a:rPr>
              <a:t>a. SAAC funding guideline</a:t>
            </a:r>
            <a:endParaRPr sz="1100">
              <a:latin typeface="Cutive"/>
              <a:ea typeface="Cutive"/>
              <a:cs typeface="Cutive"/>
              <a:sym typeface="Cutive"/>
            </a:endParaRPr>
          </a:p>
          <a:p>
            <a:pPr indent="4572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utive"/>
                <a:ea typeface="Cutive"/>
                <a:cs typeface="Cutive"/>
                <a:sym typeface="Cutive"/>
              </a:rPr>
              <a:t>b. Travel outside of academic year</a:t>
            </a:r>
            <a:endParaRPr sz="11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utive"/>
                <a:ea typeface="Cutive"/>
                <a:cs typeface="Cutive"/>
                <a:sym typeface="Cutive"/>
              </a:rPr>
              <a:t>3. Specific funding policy that you need an exception to</a:t>
            </a:r>
            <a:endParaRPr sz="11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utive"/>
                <a:ea typeface="Cutive"/>
                <a:cs typeface="Cutive"/>
                <a:sym typeface="Cutive"/>
              </a:rPr>
              <a:t>4. Justification to warrant approval of exception request</a:t>
            </a:r>
            <a:endParaRPr sz="11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100"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id="182" name="Google Shape;1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9175" y="653475"/>
            <a:ext cx="4156350" cy="41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/>
        </p:nvSpPr>
        <p:spPr>
          <a:xfrm>
            <a:off x="698475" y="4017050"/>
            <a:ext cx="294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Cutive"/>
                <a:ea typeface="Cutive"/>
                <a:cs typeface="Cutive"/>
                <a:sym typeface="Cutive"/>
              </a:rPr>
              <a:t>*Exceptions must be filled out every year even if it was approved in the past</a:t>
            </a:r>
            <a:endParaRPr b="1" sz="1200">
              <a:solidFill>
                <a:srgbClr val="FF0000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15245"/>
            <a:ext cx="2376619" cy="87142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/>
          <p:nvPr/>
        </p:nvSpPr>
        <p:spPr>
          <a:xfrm>
            <a:off x="1334386" y="163057"/>
            <a:ext cx="6432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latin typeface="Cutive"/>
                <a:ea typeface="Cutive"/>
                <a:cs typeface="Cutive"/>
                <a:sym typeface="Cutive"/>
              </a:rPr>
              <a:t>How are Budgets Evaluated?</a:t>
            </a:r>
            <a:endParaRPr b="0" i="0" sz="1800" u="none" cap="none" strike="noStrike">
              <a:solidFill>
                <a:srgbClr val="000000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898451" y="1372398"/>
            <a:ext cx="73470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Budgeting Guidelines </a:t>
            </a:r>
            <a:endParaRPr sz="20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i="0" lang="en" sz="20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Overall SOAR Grade/Resource Agreements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i="0" lang="en" sz="20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Advisor Feedback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i="0" lang="en" sz="20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Completion of Activity Reflection </a:t>
            </a:r>
            <a:r>
              <a:rPr lang="en" sz="20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F</a:t>
            </a:r>
            <a:r>
              <a:rPr i="0" lang="en" sz="20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orms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i="0" lang="en" sz="20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SAAC Accountant Feedback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i="0" lang="en" sz="20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SOFO Feedback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i="0" lang="en" sz="20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Storage Assessments</a:t>
            </a:r>
            <a:endParaRPr sz="20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311700" y="4895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200">
                <a:latin typeface="Cutive"/>
                <a:ea typeface="Cutive"/>
                <a:cs typeface="Cutive"/>
                <a:sym typeface="Cutive"/>
              </a:rPr>
              <a:t>Funding Principles</a:t>
            </a:r>
            <a:endParaRPr sz="3200"/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3">
            <a:alphaModFix/>
          </a:blip>
          <a:srcRect b="0" l="0" r="54814" t="0"/>
          <a:stretch/>
        </p:blipFill>
        <p:spPr>
          <a:xfrm>
            <a:off x="3803091" y="4160612"/>
            <a:ext cx="1073888" cy="87142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/>
          <p:nvPr/>
        </p:nvSpPr>
        <p:spPr>
          <a:xfrm>
            <a:off x="2126999" y="1577775"/>
            <a:ext cx="2667300" cy="2556000"/>
          </a:xfrm>
          <a:prstGeom prst="ellipse">
            <a:avLst/>
          </a:prstGeom>
          <a:solidFill>
            <a:srgbClr val="4285F4">
              <a:alpha val="458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8"/>
          <p:cNvSpPr/>
          <p:nvPr/>
        </p:nvSpPr>
        <p:spPr>
          <a:xfrm>
            <a:off x="3888825" y="1534875"/>
            <a:ext cx="2667300" cy="2641800"/>
          </a:xfrm>
          <a:prstGeom prst="ellipse">
            <a:avLst/>
          </a:prstGeom>
          <a:solidFill>
            <a:srgbClr val="EEFF41">
              <a:alpha val="51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8"/>
          <p:cNvSpPr txBox="1"/>
          <p:nvPr/>
        </p:nvSpPr>
        <p:spPr>
          <a:xfrm>
            <a:off x="2755775" y="2353400"/>
            <a:ext cx="1240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omfortaa"/>
                <a:ea typeface="Comfortaa"/>
                <a:cs typeface="Comfortaa"/>
                <a:sym typeface="Comfortaa"/>
              </a:rPr>
              <a:t>General Funding Principles</a:t>
            </a:r>
            <a:endParaRPr b="1"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5094800" y="2353400"/>
            <a:ext cx="1240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omfortaa"/>
                <a:ea typeface="Comfortaa"/>
                <a:cs typeface="Comfortaa"/>
                <a:sym typeface="Comfortaa"/>
              </a:rPr>
              <a:t>Funding Principles by Group</a:t>
            </a:r>
            <a:endParaRPr b="1"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3995975" y="2394075"/>
            <a:ext cx="86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Rules you need to follow</a:t>
            </a:r>
            <a:endParaRPr b="1" sz="12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75" y="4346974"/>
            <a:ext cx="1976826" cy="72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/>
          <p:nvPr/>
        </p:nvSpPr>
        <p:spPr>
          <a:xfrm>
            <a:off x="1467300" y="740875"/>
            <a:ext cx="61668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Cutive"/>
                <a:ea typeface="Cutive"/>
                <a:cs typeface="Cutive"/>
                <a:sym typeface="Cutive"/>
              </a:rPr>
              <a:t>General Funding Guidelines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Cutive"/>
                <a:ea typeface="Cutive"/>
                <a:cs typeface="Cutive"/>
                <a:sym typeface="Cutive"/>
              </a:rPr>
              <a:t>for </a:t>
            </a:r>
            <a:r>
              <a:rPr lang="en">
                <a:latin typeface="Cutive"/>
                <a:ea typeface="Cutive"/>
                <a:cs typeface="Cutive"/>
                <a:sym typeface="Cutive"/>
              </a:rPr>
              <a:t>ALL S</a:t>
            </a:r>
            <a:r>
              <a:rPr b="0" i="0" lang="en" u="none" cap="none" strike="noStrike">
                <a:solidFill>
                  <a:srgbClr val="000000"/>
                </a:solidFill>
                <a:latin typeface="Cutive"/>
                <a:ea typeface="Cutive"/>
                <a:cs typeface="Cutive"/>
                <a:sym typeface="Cutive"/>
              </a:rPr>
              <a:t>tudent Organizations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898501" y="1643883"/>
            <a:ext cx="73470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$</a:t>
            </a:r>
            <a:r>
              <a:rPr lang="en" sz="16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100</a:t>
            </a:r>
            <a:r>
              <a:rPr b="0" i="0" lang="en" sz="16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 will automatically be allocated for each Organization for General Interest Meetings (GIM)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Funded activities </a:t>
            </a:r>
            <a:r>
              <a:rPr lang="en" sz="16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must </a:t>
            </a:r>
            <a:r>
              <a:rPr b="0" i="0" lang="en" sz="16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occur while classes are in session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Funded activities must be registered on CCC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Travel should be kept within a 400 mile radius of the University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Student Organization’s cannot profit from SA Funding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50" y="4376974"/>
            <a:ext cx="1844400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/>
          <p:cNvSpPr txBox="1"/>
          <p:nvPr/>
        </p:nvSpPr>
        <p:spPr>
          <a:xfrm>
            <a:off x="1477932" y="583641"/>
            <a:ext cx="61668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Cutive"/>
                <a:ea typeface="Cutive"/>
                <a:cs typeface="Cutive"/>
                <a:sym typeface="Cutive"/>
              </a:rPr>
              <a:t>General Funding Guidelines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Cutive"/>
                <a:ea typeface="Cutive"/>
                <a:cs typeface="Cutive"/>
                <a:sym typeface="Cutive"/>
              </a:rPr>
              <a:t>for </a:t>
            </a:r>
            <a:r>
              <a:rPr lang="en" sz="1300">
                <a:latin typeface="Cutive"/>
                <a:ea typeface="Cutive"/>
                <a:cs typeface="Cutive"/>
                <a:sym typeface="Cutive"/>
              </a:rPr>
              <a:t>ALL </a:t>
            </a:r>
            <a:r>
              <a:rPr b="0" i="0" lang="en" sz="1300" u="none" cap="none" strike="noStrike">
                <a:solidFill>
                  <a:srgbClr val="000000"/>
                </a:solidFill>
                <a:latin typeface="Cutive"/>
                <a:ea typeface="Cutive"/>
                <a:cs typeface="Cutive"/>
                <a:sym typeface="Cutive"/>
              </a:rPr>
              <a:t>Student Organizations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720360" y="1340956"/>
            <a:ext cx="7703400" cy="3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SAAC will generally not consider funding: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2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</a:t>
            </a:r>
            <a:r>
              <a:rPr b="0" i="0" lang="en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pparel and giveaways 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2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T</a:t>
            </a:r>
            <a:r>
              <a:rPr b="0" i="0" lang="en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esting or certifications for individual members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B</a:t>
            </a:r>
            <a:r>
              <a:rPr b="0" i="0" lang="en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onding programs or private activities for organization members	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	↳ Including Study Breaks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F</a:t>
            </a:r>
            <a:r>
              <a:rPr b="0" i="0" lang="en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ood expenses (</a:t>
            </a:r>
            <a:r>
              <a:rPr lang="en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outside of GIMs)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C</a:t>
            </a:r>
            <a:r>
              <a:rPr b="0" i="0" lang="en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haritable donations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</a:t>
            </a:r>
            <a:r>
              <a:rPr b="0" i="0" lang="en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ctivities or items that violate University policies or federal/local laws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Of</a:t>
            </a:r>
            <a:r>
              <a:rPr b="0" i="0" lang="en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f-site venue or location fees 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2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u="none" cap="none" strike="noStrik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15245"/>
            <a:ext cx="2376619" cy="87142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1"/>
          <p:cNvSpPr txBox="1"/>
          <p:nvPr/>
        </p:nvSpPr>
        <p:spPr>
          <a:xfrm>
            <a:off x="1334386" y="786182"/>
            <a:ext cx="6432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700">
                <a:latin typeface="Cutive"/>
                <a:ea typeface="Cutive"/>
                <a:cs typeface="Cutive"/>
                <a:sym typeface="Cutive"/>
              </a:rPr>
              <a:t>Predetermined</a:t>
            </a:r>
            <a:r>
              <a:rPr b="0" i="0" lang="en" sz="2700" u="none" cap="none" strike="noStrike">
                <a:solidFill>
                  <a:srgbClr val="000000"/>
                </a:solidFill>
                <a:latin typeface="Cutive"/>
                <a:ea typeface="Cutive"/>
                <a:cs typeface="Cutive"/>
                <a:sym typeface="Cutive"/>
              </a:rPr>
              <a:t> Rates</a:t>
            </a:r>
            <a:endParaRPr b="0" i="0" sz="1300" u="none" cap="none" strike="noStrike">
              <a:solidFill>
                <a:srgbClr val="000000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222" name="Google Shape;222;p31"/>
          <p:cNvSpPr txBox="1"/>
          <p:nvPr/>
        </p:nvSpPr>
        <p:spPr>
          <a:xfrm>
            <a:off x="898452" y="1515076"/>
            <a:ext cx="73470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" sz="17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Gas should be budgeted at $.2</a:t>
            </a:r>
            <a:r>
              <a:rPr lang="en" sz="17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5</a:t>
            </a:r>
            <a:r>
              <a:rPr b="0" i="0" lang="en" sz="17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/mile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" sz="17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Advertising materials for fundraising activities up to $25 per event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" sz="17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Advertising materials for programs or events open to the entire undergraduate population up to $50 per event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" sz="17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Sanitarian fee is $30 per event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215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54814" t="0"/>
          <a:stretch/>
        </p:blipFill>
        <p:spPr>
          <a:xfrm>
            <a:off x="3785191" y="3998287"/>
            <a:ext cx="1073888" cy="87142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812848" y="313250"/>
            <a:ext cx="751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>
                <a:latin typeface="Cutive"/>
                <a:ea typeface="Cutive"/>
                <a:cs typeface="Cutive"/>
                <a:sym typeface="Cutive"/>
              </a:rPr>
              <a:t>Presentation Timeline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061250" y="1412938"/>
            <a:ext cx="7021500" cy="26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utive"/>
              <a:buAutoNum type="arabicPeriod"/>
            </a:pPr>
            <a:r>
              <a:rPr lang="en" sz="17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Budgeting Overview </a:t>
            </a:r>
            <a:endParaRPr sz="17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utive"/>
              <a:buAutoNum type="arabicPeriod"/>
            </a:pPr>
            <a:r>
              <a:rPr lang="en" sz="17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How to Submit a Budget on CCC</a:t>
            </a:r>
            <a:endParaRPr sz="17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utive"/>
              <a:buAutoNum type="arabicPeriod"/>
            </a:pPr>
            <a:r>
              <a:rPr lang="en" sz="17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Important Budgeting Guidelines</a:t>
            </a:r>
            <a:endParaRPr sz="17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utive"/>
              <a:buAutoNum type="arabicPeriod"/>
            </a:pPr>
            <a:r>
              <a:rPr lang="en" sz="17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Budgeting Guidelines by Category (Breakout Sessions)</a:t>
            </a:r>
            <a:endParaRPr sz="17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75" y="4221200"/>
            <a:ext cx="2195325" cy="8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/>
        </p:nvSpPr>
        <p:spPr>
          <a:xfrm>
            <a:off x="1355711" y="481782"/>
            <a:ext cx="6432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Cutive"/>
                <a:ea typeface="Cutive"/>
                <a:cs typeface="Cutive"/>
                <a:sym typeface="Cutive"/>
              </a:rPr>
              <a:t>Predetermined Rates</a:t>
            </a:r>
            <a:endParaRPr b="0" i="0" sz="1300" u="none" cap="none" strike="noStrike">
              <a:solidFill>
                <a:srgbClr val="000000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898500" y="1189250"/>
            <a:ext cx="7347000" cy="3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Maximum of $500 for decorations for entire budget </a:t>
            </a:r>
            <a:r>
              <a:rPr b="0" i="0" lang="en" sz="16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period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ECM labor rates are $16.50/hour with no additional charge for standard equipment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Printing Rates: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Ruth Merrill Printer:  B&amp;W $.005/imprint | Color</a:t>
            </a:r>
            <a:r>
              <a:rPr lang="en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 </a:t>
            </a:r>
            <a:endParaRPr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4572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$.12/imprint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	Copy Center:  B&amp;W $.10/imprint | Color</a:t>
            </a:r>
            <a:r>
              <a:rPr lang="en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 </a:t>
            </a:r>
            <a:endParaRPr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4572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$.25/imprint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Public Safety: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		</a:t>
            </a:r>
            <a:r>
              <a:rPr lang="en" sz="13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Unarmed o</a:t>
            </a:r>
            <a:r>
              <a:rPr b="0" i="0" lang="en" sz="13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fficer $</a:t>
            </a:r>
            <a:r>
              <a:rPr lang="en" sz="13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66.50</a:t>
            </a:r>
            <a:r>
              <a:rPr b="0" i="0" lang="en" sz="13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/hour | Armed </a:t>
            </a:r>
            <a:r>
              <a:rPr lang="en" sz="13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o</a:t>
            </a:r>
            <a:r>
              <a:rPr b="0" i="0" lang="en" sz="13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fficer $68.50/hour</a:t>
            </a:r>
            <a:endParaRPr b="0" i="0" sz="1300" u="none" cap="none" strike="noStrik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Unarmed s</a:t>
            </a:r>
            <a:r>
              <a:rPr b="0" i="0" lang="en" sz="13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upervisor $</a:t>
            </a:r>
            <a:r>
              <a:rPr lang="en" sz="13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77.75</a:t>
            </a:r>
            <a:r>
              <a:rPr b="0" i="0" lang="en" sz="13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/hour | Armed supervisor $79.50/hour</a:t>
            </a:r>
            <a:endParaRPr b="0" i="0" sz="1500" u="none" cap="none" strike="noStrik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215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75" y="4221200"/>
            <a:ext cx="2195325" cy="8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/>
          <p:nvPr/>
        </p:nvSpPr>
        <p:spPr>
          <a:xfrm>
            <a:off x="1355711" y="481782"/>
            <a:ext cx="6432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700">
                <a:latin typeface="Cutive"/>
                <a:ea typeface="Cutive"/>
                <a:cs typeface="Cutive"/>
                <a:sym typeface="Cutive"/>
              </a:rPr>
              <a:t>Resource Agreements</a:t>
            </a:r>
            <a:endParaRPr b="0" i="0" sz="1300" u="none" cap="none" strike="noStrike">
              <a:solidFill>
                <a:srgbClr val="000000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898500" y="1189250"/>
            <a:ext cx="7347000" cy="3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id="237" name="Google Shape;237;p33"/>
          <p:cNvPicPr preferRelativeResize="0"/>
          <p:nvPr/>
        </p:nvPicPr>
        <p:blipFill rotWithShape="1">
          <a:blip r:embed="rId4">
            <a:alphaModFix/>
          </a:blip>
          <a:srcRect b="0" l="1779" r="2039" t="0"/>
          <a:stretch/>
        </p:blipFill>
        <p:spPr>
          <a:xfrm>
            <a:off x="741525" y="1352550"/>
            <a:ext cx="7640224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3"/>
          <p:cNvSpPr txBox="1"/>
          <p:nvPr/>
        </p:nvSpPr>
        <p:spPr>
          <a:xfrm>
            <a:off x="2616750" y="3885475"/>
            <a:ext cx="368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Located on the WCSA website along with your constitution!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>
            <p:ph type="title"/>
          </p:nvPr>
        </p:nvSpPr>
        <p:spPr>
          <a:xfrm>
            <a:off x="311700" y="4895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200">
                <a:latin typeface="Cutive"/>
                <a:ea typeface="Cutive"/>
                <a:cs typeface="Cutive"/>
                <a:sym typeface="Cutive"/>
              </a:rPr>
              <a:t>Funding Principles</a:t>
            </a:r>
            <a:endParaRPr sz="3200"/>
          </a:p>
        </p:txBody>
      </p:sp>
      <p:pic>
        <p:nvPicPr>
          <p:cNvPr id="244" name="Google Shape;244;p34"/>
          <p:cNvPicPr preferRelativeResize="0"/>
          <p:nvPr/>
        </p:nvPicPr>
        <p:blipFill rotWithShape="1">
          <a:blip r:embed="rId3">
            <a:alphaModFix/>
          </a:blip>
          <a:srcRect b="0" l="0" r="54814" t="0"/>
          <a:stretch/>
        </p:blipFill>
        <p:spPr>
          <a:xfrm>
            <a:off x="3803091" y="4160612"/>
            <a:ext cx="1073888" cy="87142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4"/>
          <p:cNvSpPr/>
          <p:nvPr/>
        </p:nvSpPr>
        <p:spPr>
          <a:xfrm>
            <a:off x="2126999" y="1577775"/>
            <a:ext cx="2667300" cy="2556000"/>
          </a:xfrm>
          <a:prstGeom prst="ellipse">
            <a:avLst/>
          </a:prstGeom>
          <a:solidFill>
            <a:srgbClr val="4285F4">
              <a:alpha val="458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4"/>
          <p:cNvSpPr/>
          <p:nvPr/>
        </p:nvSpPr>
        <p:spPr>
          <a:xfrm>
            <a:off x="3888825" y="1534875"/>
            <a:ext cx="2667300" cy="2641800"/>
          </a:xfrm>
          <a:prstGeom prst="ellipse">
            <a:avLst/>
          </a:prstGeom>
          <a:solidFill>
            <a:srgbClr val="EEFF41">
              <a:alpha val="51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4"/>
          <p:cNvSpPr txBox="1"/>
          <p:nvPr/>
        </p:nvSpPr>
        <p:spPr>
          <a:xfrm>
            <a:off x="2755775" y="2353400"/>
            <a:ext cx="1240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omfortaa"/>
                <a:ea typeface="Comfortaa"/>
                <a:cs typeface="Comfortaa"/>
                <a:sym typeface="Comfortaa"/>
              </a:rPr>
              <a:t>General Funding Principles</a:t>
            </a:r>
            <a:endParaRPr b="1"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8" name="Google Shape;248;p34"/>
          <p:cNvSpPr txBox="1"/>
          <p:nvPr/>
        </p:nvSpPr>
        <p:spPr>
          <a:xfrm>
            <a:off x="5094800" y="2353400"/>
            <a:ext cx="1240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omfortaa"/>
                <a:ea typeface="Comfortaa"/>
                <a:cs typeface="Comfortaa"/>
                <a:sym typeface="Comfortaa"/>
              </a:rPr>
              <a:t>Funding Principles by Group</a:t>
            </a:r>
            <a:endParaRPr b="1"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9" name="Google Shape;249;p34"/>
          <p:cNvSpPr txBox="1"/>
          <p:nvPr/>
        </p:nvSpPr>
        <p:spPr>
          <a:xfrm>
            <a:off x="3995975" y="2394075"/>
            <a:ext cx="86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Rules you need to follow</a:t>
            </a:r>
            <a:endParaRPr b="1" sz="12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>
            <p:ph type="title"/>
          </p:nvPr>
        </p:nvSpPr>
        <p:spPr>
          <a:xfrm>
            <a:off x="311700" y="191225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3200">
                <a:latin typeface="Cutive"/>
                <a:ea typeface="Cutive"/>
                <a:cs typeface="Cutive"/>
                <a:sym typeface="Cutive"/>
              </a:rPr>
              <a:t>Questions?</a:t>
            </a:r>
            <a:endParaRPr sz="1800"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83F04"/>
              </a:solidFill>
            </a:endParaRPr>
          </a:p>
        </p:txBody>
      </p:sp>
      <p:sp>
        <p:nvSpPr>
          <p:cNvPr id="255" name="Google Shape;255;p35"/>
          <p:cNvSpPr txBox="1"/>
          <p:nvPr>
            <p:ph idx="1" type="body"/>
          </p:nvPr>
        </p:nvSpPr>
        <p:spPr>
          <a:xfrm>
            <a:off x="1020125" y="975850"/>
            <a:ext cx="6879300" cy="24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350" u="sng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First:</a:t>
            </a:r>
            <a:r>
              <a:rPr lang="en" sz="135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 Check the funding principles</a:t>
            </a:r>
            <a:endParaRPr sz="135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350" u="sng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Second:</a:t>
            </a:r>
            <a:r>
              <a:rPr lang="en" sz="135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 Reach out to your accountant </a:t>
            </a:r>
            <a:endParaRPr sz="135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314325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utive"/>
              <a:buChar char="▪"/>
            </a:pPr>
            <a:r>
              <a:rPr lang="en" sz="135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asksaac@rochester.edu</a:t>
            </a:r>
            <a:endParaRPr sz="135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utive"/>
              <a:buChar char="▪"/>
            </a:pPr>
            <a:r>
              <a:rPr lang="en" sz="135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Marissa Carlson - mcarls11@u.rochester.edu</a:t>
            </a:r>
            <a:endParaRPr sz="135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utive"/>
              <a:buChar char="▪"/>
            </a:pPr>
            <a:r>
              <a:rPr lang="en" sz="135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Giovana Flores - gflores8@u.rochester.edu</a:t>
            </a:r>
            <a:endParaRPr sz="135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utive"/>
              <a:buChar char="▪"/>
            </a:pPr>
            <a:r>
              <a:rPr lang="en" sz="135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Potter Flynn - pflynn5@u.rochester.edu</a:t>
            </a:r>
            <a:endParaRPr sz="135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utive"/>
              <a:buChar char="▪"/>
            </a:pPr>
            <a:r>
              <a:rPr lang="en" sz="135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Lisbeth Hernandez - </a:t>
            </a:r>
            <a:r>
              <a:rPr lang="en" sz="1350">
                <a:solidFill>
                  <a:schemeClr val="dk1"/>
                </a:solidFill>
                <a:uFill>
                  <a:noFill/>
                </a:uFill>
                <a:latin typeface="Cutive"/>
                <a:ea typeface="Cutive"/>
                <a:cs typeface="Cutive"/>
                <a:sym typeface="Cutiv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lhernan9@u.rochester.edu</a:t>
            </a:r>
            <a:endParaRPr sz="135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utive"/>
              <a:buChar char="▪"/>
            </a:pPr>
            <a:r>
              <a:rPr lang="en" sz="135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Joshua Jones - jjo108@u.rochester.edu</a:t>
            </a:r>
            <a:endParaRPr sz="135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utive"/>
              <a:buChar char="▪"/>
            </a:pPr>
            <a:r>
              <a:rPr lang="en" sz="135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Murimi Kanyogo - mkanyog2@u.rochester.edu</a:t>
            </a:r>
            <a:endParaRPr sz="135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utive"/>
              <a:buChar char="▪"/>
            </a:pPr>
            <a:r>
              <a:rPr lang="en" sz="135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Madison King - mking38@u.rochester.edu</a:t>
            </a:r>
            <a:endParaRPr sz="135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utive"/>
              <a:buChar char="▪"/>
            </a:pPr>
            <a:r>
              <a:rPr lang="en" sz="135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John Nguyen - qnguy12@u.rochester.edu</a:t>
            </a:r>
            <a:endParaRPr sz="135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utive"/>
              <a:buChar char="▪"/>
            </a:pPr>
            <a:r>
              <a:rPr lang="en" sz="135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Cole Okuno - cokuno@u.rochester.edu</a:t>
            </a:r>
            <a:endParaRPr sz="135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35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id="256" name="Google Shape;25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61370"/>
            <a:ext cx="2376619" cy="871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648" y="4426324"/>
            <a:ext cx="1714201" cy="628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812848" y="313250"/>
            <a:ext cx="751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latin typeface="Cutive"/>
                <a:ea typeface="Cutive"/>
                <a:cs typeface="Cutive"/>
                <a:sym typeface="Cutive"/>
              </a:rPr>
              <a:t>Steps for Business Managers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1061250" y="1123613"/>
            <a:ext cx="7021500" cy="26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✔"/>
            </a:pPr>
            <a:r>
              <a:rPr b="0" i="0" lang="en" sz="17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Attend SAAC Budget Training – You’re </a:t>
            </a:r>
            <a:r>
              <a:rPr lang="en" sz="17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here</a:t>
            </a:r>
            <a:r>
              <a:rPr b="0" i="0" lang="en" sz="17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!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b="0" i="0" lang="en" sz="17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Submit Budget by Deadline</a:t>
            </a:r>
            <a:endParaRPr b="0" i="0" sz="1700" u="none" cap="none" strike="noStrik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utive"/>
              <a:buChar char="-"/>
            </a:pPr>
            <a:r>
              <a:rPr lang="en" sz="17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Budgets Open: February 3rd</a:t>
            </a:r>
            <a:endParaRPr sz="17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utive"/>
              <a:buChar char="-"/>
            </a:pPr>
            <a:r>
              <a:rPr lang="en" sz="17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Budget </a:t>
            </a:r>
            <a:r>
              <a:rPr b="0" i="0" lang="en" sz="17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Submission: </a:t>
            </a:r>
            <a:r>
              <a:rPr b="0" i="1" lang="en" sz="1700" u="none" cap="none" strike="noStrike">
                <a:solidFill>
                  <a:schemeClr val="dk1"/>
                </a:solidFill>
                <a:highlight>
                  <a:schemeClr val="accent6"/>
                </a:highlight>
                <a:latin typeface="Cutive"/>
                <a:ea typeface="Cutive"/>
                <a:cs typeface="Cutive"/>
                <a:sym typeface="Cutive"/>
              </a:rPr>
              <a:t>March 1</a:t>
            </a:r>
            <a:r>
              <a:rPr baseline="30000" i="1" lang="en" sz="1700">
                <a:solidFill>
                  <a:schemeClr val="dk1"/>
                </a:solidFill>
                <a:highlight>
                  <a:schemeClr val="accent6"/>
                </a:highlight>
                <a:latin typeface="Cutive"/>
                <a:ea typeface="Cutive"/>
                <a:cs typeface="Cutive"/>
                <a:sym typeface="Cutive"/>
              </a:rPr>
              <a:t>st</a:t>
            </a:r>
            <a:r>
              <a:rPr b="0" i="1" lang="en" sz="1700" u="none" cap="none" strike="noStrike">
                <a:solidFill>
                  <a:schemeClr val="dk1"/>
                </a:solidFill>
                <a:highlight>
                  <a:schemeClr val="accent6"/>
                </a:highlight>
                <a:latin typeface="Cutive"/>
                <a:ea typeface="Cutive"/>
                <a:cs typeface="Cutive"/>
                <a:sym typeface="Cutive"/>
              </a:rPr>
              <a:t> at </a:t>
            </a:r>
            <a:r>
              <a:rPr i="1" lang="en" sz="1700">
                <a:solidFill>
                  <a:schemeClr val="dk1"/>
                </a:solidFill>
                <a:highlight>
                  <a:schemeClr val="accent6"/>
                </a:highlight>
                <a:latin typeface="Cutive"/>
                <a:ea typeface="Cutive"/>
                <a:cs typeface="Cutive"/>
                <a:sym typeface="Cutive"/>
              </a:rPr>
              <a:t>7:00</a:t>
            </a:r>
            <a:r>
              <a:rPr b="0" i="1" lang="en" sz="1700" u="none" cap="none" strike="noStrike">
                <a:solidFill>
                  <a:schemeClr val="dk1"/>
                </a:solidFill>
                <a:highlight>
                  <a:schemeClr val="accent6"/>
                </a:highlight>
                <a:latin typeface="Cutive"/>
                <a:ea typeface="Cutive"/>
                <a:cs typeface="Cutive"/>
                <a:sym typeface="Cutive"/>
              </a:rPr>
              <a:t> pm</a:t>
            </a:r>
            <a:endParaRPr b="0" i="1" sz="1700" u="none" cap="none" strike="noStrike">
              <a:solidFill>
                <a:schemeClr val="dk1"/>
              </a:solidFill>
              <a:highlight>
                <a:schemeClr val="accent6"/>
              </a:highlight>
              <a:latin typeface="Cutive"/>
              <a:ea typeface="Cutive"/>
              <a:cs typeface="Cutive"/>
              <a:sym typeface="Cutive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Font typeface="Cutive"/>
              <a:buChar char="-"/>
            </a:pPr>
            <a:r>
              <a:rPr lang="en" sz="1700">
                <a:solidFill>
                  <a:srgbClr val="222222"/>
                </a:solidFill>
                <a:latin typeface="Cutive"/>
                <a:ea typeface="Cutive"/>
                <a:cs typeface="Cutive"/>
                <a:sym typeface="Cutive"/>
              </a:rPr>
              <a:t>March 24</a:t>
            </a:r>
            <a:r>
              <a:rPr baseline="30000" lang="en" sz="17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th</a:t>
            </a:r>
            <a:r>
              <a:rPr lang="en" sz="1700">
                <a:solidFill>
                  <a:srgbClr val="222222"/>
                </a:solidFill>
                <a:latin typeface="Cutive"/>
                <a:ea typeface="Cutive"/>
                <a:cs typeface="Cutive"/>
                <a:sym typeface="Cutive"/>
              </a:rPr>
              <a:t>: SAAC Notification of Approved Budgets to Organizations</a:t>
            </a:r>
            <a:endParaRPr sz="1700">
              <a:solidFill>
                <a:srgbClr val="222222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Font typeface="Cutive"/>
              <a:buChar char="-"/>
            </a:pPr>
            <a:r>
              <a:rPr lang="en" sz="1700">
                <a:solidFill>
                  <a:srgbClr val="222222"/>
                </a:solidFill>
                <a:latin typeface="Cutive"/>
                <a:ea typeface="Cutive"/>
                <a:cs typeface="Cutive"/>
                <a:sym typeface="Cutive"/>
              </a:rPr>
              <a:t>March 31</a:t>
            </a:r>
            <a:r>
              <a:rPr baseline="30000" lang="en" sz="17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st</a:t>
            </a:r>
            <a:r>
              <a:rPr lang="en" sz="1700">
                <a:solidFill>
                  <a:srgbClr val="222222"/>
                </a:solidFill>
                <a:latin typeface="Cutive"/>
                <a:ea typeface="Cutive"/>
                <a:cs typeface="Cutive"/>
                <a:sym typeface="Cutive"/>
              </a:rPr>
              <a:t>: Deadline for Student Organizations to Appeal Budget</a:t>
            </a:r>
            <a:endParaRPr sz="1700">
              <a:solidFill>
                <a:srgbClr val="222222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Font typeface="Cutive"/>
              <a:buChar char="-"/>
            </a:pPr>
            <a:r>
              <a:rPr lang="en" sz="1700">
                <a:solidFill>
                  <a:srgbClr val="222222"/>
                </a:solidFill>
                <a:latin typeface="Cutive"/>
                <a:ea typeface="Cutive"/>
                <a:cs typeface="Cutive"/>
                <a:sym typeface="Cutive"/>
              </a:rPr>
              <a:t>April 4</a:t>
            </a:r>
            <a:r>
              <a:rPr baseline="30000" lang="en" sz="17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th</a:t>
            </a:r>
            <a:r>
              <a:rPr lang="en" sz="1700">
                <a:solidFill>
                  <a:srgbClr val="222222"/>
                </a:solidFill>
                <a:latin typeface="Cutive"/>
                <a:ea typeface="Cutive"/>
                <a:cs typeface="Cutive"/>
                <a:sym typeface="Cutive"/>
              </a:rPr>
              <a:t> &amp; 11</a:t>
            </a:r>
            <a:r>
              <a:rPr baseline="30000" lang="en" sz="17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th</a:t>
            </a:r>
            <a:r>
              <a:rPr lang="en" sz="1700">
                <a:solidFill>
                  <a:srgbClr val="222222"/>
                </a:solidFill>
                <a:latin typeface="Cutive"/>
                <a:ea typeface="Cutive"/>
                <a:cs typeface="Cutive"/>
                <a:sym typeface="Cutive"/>
              </a:rPr>
              <a:t>: SAAC Budget Appeal Hearings</a:t>
            </a:r>
            <a:endParaRPr sz="1700">
              <a:solidFill>
                <a:srgbClr val="222222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2924400" y="277575"/>
            <a:ext cx="329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SAAC Leadership</a:t>
            </a:r>
            <a:endParaRPr b="1"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9434" y="1244588"/>
            <a:ext cx="1850792" cy="2279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6"/>
          <p:cNvCxnSpPr/>
          <p:nvPr/>
        </p:nvCxnSpPr>
        <p:spPr>
          <a:xfrm>
            <a:off x="521388" y="1070225"/>
            <a:ext cx="8101200" cy="28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16"/>
          <p:cNvCxnSpPr/>
          <p:nvPr/>
        </p:nvCxnSpPr>
        <p:spPr>
          <a:xfrm>
            <a:off x="521388" y="3670725"/>
            <a:ext cx="8101200" cy="28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" name="Google Shape;78;p16"/>
          <p:cNvSpPr txBox="1"/>
          <p:nvPr/>
        </p:nvSpPr>
        <p:spPr>
          <a:xfrm>
            <a:off x="2620375" y="3845100"/>
            <a:ext cx="1910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Anne-Marie Algier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Associate Dean of Students &amp; Director of Student Activities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73025" y="3845100"/>
            <a:ext cx="1910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Tina Muller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Manager of Finance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762450" y="3845100"/>
            <a:ext cx="2009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Marissa Carlson ‘24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Treasurer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6722050" y="3845075"/>
            <a:ext cx="1815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Potter Flynn ‘25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Deputy Treasurer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7312" y="1244601"/>
            <a:ext cx="1519967" cy="22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016" y="1250825"/>
            <a:ext cx="1749340" cy="22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6">
            <a:alphaModFix/>
          </a:blip>
          <a:srcRect b="0" l="0" r="20704" t="11940"/>
          <a:stretch/>
        </p:blipFill>
        <p:spPr>
          <a:xfrm>
            <a:off x="6755325" y="1235575"/>
            <a:ext cx="1749325" cy="229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1013275" y="277575"/>
            <a:ext cx="7081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Student Accountants</a:t>
            </a:r>
            <a:endParaRPr b="1"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666875" y="3667425"/>
            <a:ext cx="1758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Giovana Flores ‘23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Performing Arts, Political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490050" y="3667425"/>
            <a:ext cx="2179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Potter Flynn ‘25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Academic/Professional, Visual Arts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4619400" y="3667425"/>
            <a:ext cx="2067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Lisbeth Hernandez ‘24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603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Community Engagement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6615300" y="3667425"/>
            <a:ext cx="2007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Joshua Jones ‘25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Hobbies &amp; Interests, Religious &amp; Spiritual Life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" name="Google Shape;94;p17"/>
          <p:cNvCxnSpPr/>
          <p:nvPr/>
        </p:nvCxnSpPr>
        <p:spPr>
          <a:xfrm>
            <a:off x="521388" y="1070225"/>
            <a:ext cx="8101200" cy="28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7"/>
          <p:cNvCxnSpPr/>
          <p:nvPr/>
        </p:nvCxnSpPr>
        <p:spPr>
          <a:xfrm>
            <a:off x="503563" y="3552850"/>
            <a:ext cx="8101200" cy="28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20245" l="31889" r="23415" t="35519"/>
          <a:stretch/>
        </p:blipFill>
        <p:spPr>
          <a:xfrm>
            <a:off x="4783138" y="1210976"/>
            <a:ext cx="1689400" cy="222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4">
            <a:alphaModFix/>
          </a:blip>
          <a:srcRect b="0" l="0" r="20704" t="11940"/>
          <a:stretch/>
        </p:blipFill>
        <p:spPr>
          <a:xfrm>
            <a:off x="2697888" y="1216007"/>
            <a:ext cx="1689400" cy="2219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5">
            <a:alphaModFix/>
          </a:blip>
          <a:srcRect b="0" l="27803" r="0" t="0"/>
          <a:stretch/>
        </p:blipFill>
        <p:spPr>
          <a:xfrm>
            <a:off x="750100" y="1181175"/>
            <a:ext cx="1602208" cy="22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6">
            <a:alphaModFix/>
          </a:blip>
          <a:srcRect b="0" l="16845" r="26984" t="0"/>
          <a:stretch/>
        </p:blipFill>
        <p:spPr>
          <a:xfrm>
            <a:off x="6868426" y="1271763"/>
            <a:ext cx="1578552" cy="210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/>
        </p:nvSpPr>
        <p:spPr>
          <a:xfrm>
            <a:off x="1165675" y="429975"/>
            <a:ext cx="7081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Student Accountants</a:t>
            </a:r>
            <a:endParaRPr b="1"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661525" y="3723375"/>
            <a:ext cx="1876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Murimi Kanyogo ‘23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Club Sports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2656963" y="3744150"/>
            <a:ext cx="1995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Madison King ’25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Cultural/Identity Based</a:t>
            </a:r>
            <a:endParaRPr b="1"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4712338" y="3723375"/>
            <a:ext cx="1995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Roboto"/>
              <a:buChar char="❖"/>
            </a:pPr>
            <a:r>
              <a:rPr b="1" lang="en" sz="11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Quoc (John) Duy Nguyen ‘25</a:t>
            </a:r>
            <a:endParaRPr b="1"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Roboto"/>
              <a:buChar char="❖"/>
            </a:pPr>
            <a:r>
              <a:rPr b="1" lang="en" sz="11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Intercollegiate Competition, Media/Publication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6767701" y="3723375"/>
            <a:ext cx="1876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Cole Okuno ‘23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❖"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Awareness, Honor Society, Programming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9" name="Google Shape;109;p18"/>
          <p:cNvCxnSpPr/>
          <p:nvPr/>
        </p:nvCxnSpPr>
        <p:spPr>
          <a:xfrm>
            <a:off x="521388" y="3563550"/>
            <a:ext cx="8101200" cy="28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8"/>
          <p:cNvCxnSpPr/>
          <p:nvPr/>
        </p:nvCxnSpPr>
        <p:spPr>
          <a:xfrm>
            <a:off x="588063" y="1122800"/>
            <a:ext cx="8101200" cy="28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21272" r="19391" t="0"/>
          <a:stretch/>
        </p:blipFill>
        <p:spPr>
          <a:xfrm>
            <a:off x="2808325" y="1303401"/>
            <a:ext cx="1876500" cy="21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0" l="24270" r="21890" t="0"/>
          <a:stretch/>
        </p:blipFill>
        <p:spPr>
          <a:xfrm>
            <a:off x="6854675" y="1266150"/>
            <a:ext cx="1702574" cy="210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 rotWithShape="1">
          <a:blip r:embed="rId5">
            <a:alphaModFix/>
          </a:blip>
          <a:srcRect b="0" l="0" r="0" t="15074"/>
          <a:stretch/>
        </p:blipFill>
        <p:spPr>
          <a:xfrm>
            <a:off x="4860900" y="1328163"/>
            <a:ext cx="1817699" cy="2058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6">
            <a:alphaModFix/>
          </a:blip>
          <a:srcRect b="0" l="12226" r="16937" t="0"/>
          <a:stretch/>
        </p:blipFill>
        <p:spPr>
          <a:xfrm>
            <a:off x="832475" y="1242613"/>
            <a:ext cx="1758899" cy="222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648" y="4426324"/>
            <a:ext cx="1714201" cy="62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812848" y="313250"/>
            <a:ext cx="751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>
                <a:latin typeface="Cutive"/>
                <a:ea typeface="Cutive"/>
                <a:cs typeface="Cutive"/>
                <a:sym typeface="Cutive"/>
              </a:rPr>
              <a:t>Budgeting Proces</a:t>
            </a:r>
            <a:r>
              <a:rPr b="0" i="0" lang="en" sz="3200" u="none" cap="none" strike="noStrike">
                <a:solidFill>
                  <a:srgbClr val="000000"/>
                </a:solidFill>
                <a:latin typeface="Cutive"/>
                <a:ea typeface="Cutive"/>
                <a:cs typeface="Cutive"/>
                <a:sym typeface="Cutive"/>
              </a:rPr>
              <a:t>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5803313" y="1926550"/>
            <a:ext cx="826800" cy="3078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utive"/>
                <a:ea typeface="Cutive"/>
                <a:cs typeface="Cutive"/>
                <a:sym typeface="Cutive"/>
              </a:rPr>
              <a:t>Decision</a:t>
            </a:r>
            <a:endParaRPr sz="800"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404888" y="1021525"/>
            <a:ext cx="1812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utive"/>
                <a:ea typeface="Cutive"/>
                <a:cs typeface="Cutive"/>
                <a:sym typeface="Cutive"/>
              </a:rPr>
              <a:t>2022-2023 Academic Year</a:t>
            </a:r>
            <a:endParaRPr b="1" sz="1300"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6993388" y="1122600"/>
            <a:ext cx="1812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utive"/>
                <a:ea typeface="Cutive"/>
                <a:cs typeface="Cutive"/>
                <a:sym typeface="Cutive"/>
              </a:rPr>
              <a:t>2023-2024 Academic Year</a:t>
            </a:r>
            <a:endParaRPr b="1" sz="1300"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3371400" y="1121575"/>
            <a:ext cx="240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utive"/>
                <a:ea typeface="Cutive"/>
                <a:cs typeface="Cutive"/>
                <a:sym typeface="Cutive"/>
              </a:rPr>
              <a:t>Budgeting Period NOW</a:t>
            </a:r>
            <a:endParaRPr b="1" sz="1300"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0992" y="1924612"/>
            <a:ext cx="756525" cy="2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/>
          <p:nvPr/>
        </p:nvSpPr>
        <p:spPr>
          <a:xfrm>
            <a:off x="3526263" y="1932250"/>
            <a:ext cx="362400" cy="29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2169838" y="1932250"/>
            <a:ext cx="362400" cy="29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5689813" y="3083155"/>
            <a:ext cx="1174500" cy="3078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Cutive"/>
                <a:ea typeface="Cutive"/>
                <a:cs typeface="Cutive"/>
                <a:sym typeface="Cutive"/>
              </a:rPr>
              <a:t>Appeals</a:t>
            </a:r>
            <a:endParaRPr b="1" sz="800"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4018175" y="1864902"/>
            <a:ext cx="1174500" cy="431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Cutive"/>
                <a:ea typeface="Cutive"/>
                <a:cs typeface="Cutive"/>
                <a:sym typeface="Cutive"/>
              </a:rPr>
              <a:t>SAAC Committee</a:t>
            </a:r>
            <a:endParaRPr b="1" sz="800"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5689825" y="4045549"/>
            <a:ext cx="1174500" cy="431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Cutive"/>
                <a:ea typeface="Cutive"/>
                <a:cs typeface="Cutive"/>
                <a:sym typeface="Cutive"/>
              </a:rPr>
              <a:t>SAAC Committee</a:t>
            </a:r>
            <a:endParaRPr b="1" sz="800"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131" name="Google Shape;131;p19"/>
          <p:cNvSpPr/>
          <p:nvPr/>
        </p:nvSpPr>
        <p:spPr>
          <a:xfrm rot="5400000">
            <a:off x="6009725" y="3605303"/>
            <a:ext cx="414000" cy="29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5363850" y="1932246"/>
            <a:ext cx="236400" cy="29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>
            <a:off x="6776738" y="1932246"/>
            <a:ext cx="236400" cy="29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5803325" y="4704700"/>
            <a:ext cx="2943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0000"/>
                </a:solidFill>
                <a:latin typeface="Cutive"/>
                <a:ea typeface="Cutive"/>
                <a:cs typeface="Cutive"/>
                <a:sym typeface="Cutive"/>
              </a:rPr>
              <a:t>*Everything in red is optional </a:t>
            </a:r>
            <a:endParaRPr b="1" sz="1100">
              <a:solidFill>
                <a:srgbClr val="FF0000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135" name="Google Shape;135;p19"/>
          <p:cNvSpPr/>
          <p:nvPr/>
        </p:nvSpPr>
        <p:spPr>
          <a:xfrm rot="5400000">
            <a:off x="5943900" y="2489399"/>
            <a:ext cx="545700" cy="29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5610025" y="2327125"/>
            <a:ext cx="1334100" cy="2279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37" name="Google Shape;137;p19"/>
          <p:cNvSpPr txBox="1"/>
          <p:nvPr/>
        </p:nvSpPr>
        <p:spPr>
          <a:xfrm>
            <a:off x="527100" y="1730100"/>
            <a:ext cx="1449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utive"/>
                <a:ea typeface="Cutive"/>
                <a:cs typeface="Cutive"/>
                <a:sym typeface="Cutive"/>
              </a:rPr>
              <a:t>Your Organization</a:t>
            </a:r>
            <a:endParaRPr sz="1300"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7159775" y="1730100"/>
            <a:ext cx="1449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utive"/>
                <a:ea typeface="Cutive"/>
                <a:cs typeface="Cutive"/>
                <a:sym typeface="Cutive"/>
              </a:rPr>
              <a:t>Your Organization</a:t>
            </a:r>
            <a:endParaRPr sz="1300"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/>
        </p:nvSpPr>
        <p:spPr>
          <a:xfrm>
            <a:off x="1334386" y="163057"/>
            <a:ext cx="6432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latin typeface="Cutive"/>
                <a:ea typeface="Cutive"/>
                <a:cs typeface="Cutive"/>
                <a:sym typeface="Cutive"/>
              </a:rPr>
              <a:t>Budget Submission Process</a:t>
            </a:r>
            <a:endParaRPr b="0" i="0" sz="1800" u="none" cap="none" strike="noStrike">
              <a:solidFill>
                <a:srgbClr val="000000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833600" y="1540475"/>
            <a:ext cx="28815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500">
                <a:latin typeface="Cutive"/>
                <a:ea typeface="Cutive"/>
                <a:cs typeface="Cutive"/>
                <a:sym typeface="Cutive"/>
              </a:rPr>
              <a:t>Step 1:</a:t>
            </a:r>
            <a:r>
              <a:rPr lang="en" sz="1500">
                <a:latin typeface="Cutive"/>
                <a:ea typeface="Cutive"/>
                <a:cs typeface="Cutive"/>
                <a:sym typeface="Cutive"/>
              </a:rPr>
              <a:t> </a:t>
            </a:r>
            <a:r>
              <a:rPr b="1" lang="en" sz="1500">
                <a:latin typeface="Cutive"/>
                <a:ea typeface="Cutive"/>
                <a:cs typeface="Cutive"/>
                <a:sym typeface="Cutive"/>
              </a:rPr>
              <a:t>Select the student organization that you are the business manager of and will be submitting a budget for: </a:t>
            </a:r>
            <a:endParaRPr b="1" sz="1500"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7299" y="1615332"/>
            <a:ext cx="4343090" cy="3023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E5E7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378" y="584675"/>
            <a:ext cx="7197225" cy="302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>
            <a:off x="473988" y="3756900"/>
            <a:ext cx="8196000" cy="13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300">
                <a:latin typeface="Cutive"/>
                <a:ea typeface="Cutive"/>
                <a:cs typeface="Cutive"/>
                <a:sym typeface="Cutive"/>
              </a:rPr>
              <a:t>Step 2: Under the ‘Money Module’ drop down, select ‘Accounting Book’ and select the budget that you would like to submit line items for.</a:t>
            </a:r>
            <a:endParaRPr b="1" sz="1500"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100">
                <a:latin typeface="Cutive"/>
                <a:ea typeface="Cutive"/>
                <a:cs typeface="Cutive"/>
                <a:sym typeface="Cutive"/>
              </a:rPr>
              <a:t>*</a:t>
            </a:r>
            <a:r>
              <a:rPr lang="en" sz="1100">
                <a:latin typeface="Cutive"/>
                <a:ea typeface="Cutive"/>
                <a:cs typeface="Cutive"/>
                <a:sym typeface="Cutive"/>
              </a:rPr>
              <a:t>Your ‘Accounting Book’ will look different based on the budget type that your group is eligible to submit</a:t>
            </a:r>
            <a:endParaRPr sz="1100"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