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Garamond"/>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Garamond-bold.fntdata"/><Relationship Id="rId14" Type="http://schemas.openxmlformats.org/officeDocument/2006/relationships/font" Target="fonts/Garamond-regular.fntdata"/><Relationship Id="rId17" Type="http://schemas.openxmlformats.org/officeDocument/2006/relationships/font" Target="fonts/Garamond-boldItalic.fntdata"/><Relationship Id="rId16" Type="http://schemas.openxmlformats.org/officeDocument/2006/relationships/font" Target="fonts/Garamon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029406e61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029406e61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029406e61f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029406e61f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029406e61f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029406e61f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029406e61f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029406e61f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029406e61f_0_3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029406e61f_0_3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029406e61f_0_3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029406e61f_0_3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029406e61f_0_3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029406e61f_0_3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029406e61f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029406e61f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940">
                <a:solidFill>
                  <a:srgbClr val="783F04"/>
                </a:solidFill>
                <a:latin typeface="Times New Roman"/>
                <a:ea typeface="Times New Roman"/>
                <a:cs typeface="Times New Roman"/>
                <a:sym typeface="Times New Roman"/>
              </a:rPr>
              <a:t>Cultural &amp; Identity Organizations Specific Guidelines</a:t>
            </a:r>
            <a:endParaRPr sz="2940">
              <a:solidFill>
                <a:srgbClr val="783F04"/>
              </a:solidFill>
              <a:latin typeface="Times New Roman"/>
              <a:ea typeface="Times New Roman"/>
              <a:cs typeface="Times New Roman"/>
              <a:sym typeface="Times New Roman"/>
            </a:endParaRPr>
          </a:p>
        </p:txBody>
      </p:sp>
      <p:sp>
        <p:nvSpPr>
          <p:cNvPr id="55" name="Google Shape;55;p1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Font typeface="Garamond"/>
              <a:buChar char="❖"/>
            </a:pPr>
            <a:r>
              <a:rPr lang="en">
                <a:latin typeface="Garamond"/>
                <a:ea typeface="Garamond"/>
                <a:cs typeface="Garamond"/>
                <a:sym typeface="Garamond"/>
              </a:rPr>
              <a:t>SAAC will consider budgeting all items for dinners, excluding food.</a:t>
            </a:r>
            <a:endParaRPr>
              <a:latin typeface="Garamond"/>
              <a:ea typeface="Garamond"/>
              <a:cs typeface="Garamond"/>
              <a:sym typeface="Garamond"/>
            </a:endParaRPr>
          </a:p>
          <a:p>
            <a:pPr indent="-330200" lvl="1" marL="914400" rtl="0" algn="l">
              <a:spcBef>
                <a:spcPts val="0"/>
              </a:spcBef>
              <a:spcAft>
                <a:spcPts val="0"/>
              </a:spcAft>
              <a:buSzPts val="1600"/>
              <a:buFont typeface="Garamond"/>
              <a:buChar char="➢"/>
            </a:pPr>
            <a:r>
              <a:rPr lang="en" sz="1600">
                <a:latin typeface="Garamond"/>
                <a:ea typeface="Garamond"/>
                <a:cs typeface="Garamond"/>
                <a:sym typeface="Garamond"/>
              </a:rPr>
              <a:t>See Supplemental Guidelines for special considerations.</a:t>
            </a:r>
            <a:endParaRPr sz="1600">
              <a:latin typeface="Garamond"/>
              <a:ea typeface="Garamond"/>
              <a:cs typeface="Garamond"/>
              <a:sym typeface="Garamond"/>
            </a:endParaRPr>
          </a:p>
          <a:p>
            <a:pPr indent="-342900" lvl="0" marL="457200" rtl="0" algn="l">
              <a:spcBef>
                <a:spcPts val="0"/>
              </a:spcBef>
              <a:spcAft>
                <a:spcPts val="0"/>
              </a:spcAft>
              <a:buSzPts val="1800"/>
              <a:buFont typeface="Garamond"/>
              <a:buChar char="❖"/>
            </a:pPr>
            <a:r>
              <a:rPr lang="en">
                <a:latin typeface="Garamond"/>
                <a:ea typeface="Garamond"/>
                <a:cs typeface="Garamond"/>
                <a:sym typeface="Garamond"/>
              </a:rPr>
              <a:t>SAAC will consider budgeting up to 4 Signature Cultural/Identity Based programs per year.</a:t>
            </a:r>
            <a:endParaRPr>
              <a:latin typeface="Garamond"/>
              <a:ea typeface="Garamond"/>
              <a:cs typeface="Garamond"/>
              <a:sym typeface="Garamond"/>
            </a:endParaRPr>
          </a:p>
          <a:p>
            <a:pPr indent="-342900" lvl="0" marL="457200" rtl="0" algn="l">
              <a:spcBef>
                <a:spcPts val="0"/>
              </a:spcBef>
              <a:spcAft>
                <a:spcPts val="0"/>
              </a:spcAft>
              <a:buSzPts val="1800"/>
              <a:buFont typeface="Garamond"/>
              <a:buChar char="❖"/>
            </a:pPr>
            <a:r>
              <a:rPr lang="en">
                <a:latin typeface="Garamond"/>
                <a:ea typeface="Garamond"/>
                <a:cs typeface="Garamond"/>
                <a:sym typeface="Garamond"/>
              </a:rPr>
              <a:t>SAAC will consider budgeting one live music performer (e.g. DJ, live band, etc.) for 2 programs each year, up to $500 per program if it is vital to the success of the program and in line with the organization's mission.</a:t>
            </a:r>
            <a:endParaRPr>
              <a:latin typeface="Garamond"/>
              <a:ea typeface="Garamond"/>
              <a:cs typeface="Garamond"/>
              <a:sym typeface="Garamond"/>
            </a:endParaRPr>
          </a:p>
          <a:p>
            <a:pPr indent="0" lvl="0" marL="0" rtl="0" algn="l">
              <a:spcBef>
                <a:spcPts val="1200"/>
              </a:spcBef>
              <a:spcAft>
                <a:spcPts val="0"/>
              </a:spcAft>
              <a:buNone/>
            </a:pPr>
            <a:r>
              <a:t/>
            </a:r>
            <a:endParaRPr>
              <a:solidFill>
                <a:srgbClr val="FF0000"/>
              </a:solidFill>
              <a:latin typeface="Garamond"/>
              <a:ea typeface="Garamond"/>
              <a:cs typeface="Garamond"/>
              <a:sym typeface="Garamond"/>
            </a:endParaRPr>
          </a:p>
          <a:p>
            <a:pPr indent="0" lvl="0" marL="0" rtl="0" algn="l">
              <a:spcBef>
                <a:spcPts val="1200"/>
              </a:spcBef>
              <a:spcAft>
                <a:spcPts val="1200"/>
              </a:spcAft>
              <a:buNone/>
            </a:pPr>
            <a:r>
              <a:t/>
            </a:r>
            <a:endParaRPr>
              <a:latin typeface="Garamond"/>
              <a:ea typeface="Garamond"/>
              <a:cs typeface="Garamond"/>
              <a:sym typeface="Garamo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940">
                <a:solidFill>
                  <a:srgbClr val="783F04"/>
                </a:solidFill>
                <a:latin typeface="Times New Roman"/>
                <a:ea typeface="Times New Roman"/>
                <a:cs typeface="Times New Roman"/>
                <a:sym typeface="Times New Roman"/>
              </a:rPr>
              <a:t>Performing Arts Organizations Specific Guidelines</a:t>
            </a:r>
            <a:endParaRPr sz="2940">
              <a:solidFill>
                <a:srgbClr val="783F04"/>
              </a:solidFill>
              <a:latin typeface="Times New Roman"/>
              <a:ea typeface="Times New Roman"/>
              <a:cs typeface="Times New Roman"/>
              <a:sym typeface="Times New Roman"/>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25936" lvl="0" marL="457200" rtl="0" algn="l">
              <a:spcBef>
                <a:spcPts val="0"/>
              </a:spcBef>
              <a:spcAft>
                <a:spcPts val="0"/>
              </a:spcAft>
              <a:buSzPct val="100000"/>
              <a:buFont typeface="Garamond"/>
              <a:buChar char="❖"/>
            </a:pPr>
            <a:r>
              <a:rPr lang="en" sz="1657">
                <a:latin typeface="Garamond"/>
                <a:ea typeface="Garamond"/>
                <a:cs typeface="Garamond"/>
                <a:sym typeface="Garamond"/>
              </a:rPr>
              <a:t>SAAC will consider budgeting up to half of ECM costs at a maximum of $1,500 in subsidy per event at a maximum of two events annually.</a:t>
            </a:r>
            <a:endParaRPr sz="1657">
              <a:latin typeface="Garamond"/>
              <a:ea typeface="Garamond"/>
              <a:cs typeface="Garamond"/>
              <a:sym typeface="Garamond"/>
            </a:endParaRPr>
          </a:p>
          <a:p>
            <a:pPr indent="-314188" lvl="1" marL="914400" rtl="0" algn="l">
              <a:spcBef>
                <a:spcPts val="0"/>
              </a:spcBef>
              <a:spcAft>
                <a:spcPts val="0"/>
              </a:spcAft>
              <a:buSzPct val="100000"/>
              <a:buFont typeface="Garamond"/>
              <a:buChar char="➢"/>
            </a:pPr>
            <a:r>
              <a:rPr lang="en" sz="1457">
                <a:latin typeface="Garamond"/>
                <a:ea typeface="Garamond"/>
                <a:cs typeface="Garamond"/>
                <a:sym typeface="Garamond"/>
              </a:rPr>
              <a:t>Exceptions can be made for organizations with a secondary mission of Cultural/Identity Based whose event will be free and open to the undergraduate campus community.</a:t>
            </a:r>
            <a:endParaRPr sz="1457">
              <a:latin typeface="Garamond"/>
              <a:ea typeface="Garamond"/>
              <a:cs typeface="Garamond"/>
              <a:sym typeface="Garamond"/>
            </a:endParaRPr>
          </a:p>
          <a:p>
            <a:pPr indent="-325936" lvl="0" marL="457200" rtl="0" algn="l">
              <a:spcBef>
                <a:spcPts val="0"/>
              </a:spcBef>
              <a:spcAft>
                <a:spcPts val="0"/>
              </a:spcAft>
              <a:buSzPct val="100000"/>
              <a:buFont typeface="Garamond"/>
              <a:buChar char="❖"/>
            </a:pPr>
            <a:r>
              <a:rPr lang="en" sz="1657">
                <a:latin typeface="Garamond"/>
                <a:ea typeface="Garamond"/>
                <a:cs typeface="Garamond"/>
                <a:sym typeface="Garamond"/>
              </a:rPr>
              <a:t>SAAC will consider budgeting up to $40 per costume at a maximum of 30 members ($1200) </a:t>
            </a:r>
            <a:r>
              <a:rPr lang="en" sz="1657">
                <a:solidFill>
                  <a:srgbClr val="FF0000"/>
                </a:solidFill>
                <a:latin typeface="Garamond"/>
                <a:ea typeface="Garamond"/>
                <a:cs typeface="Garamond"/>
                <a:sym typeface="Garamond"/>
              </a:rPr>
              <a:t>once per year.</a:t>
            </a:r>
            <a:endParaRPr sz="1657">
              <a:solidFill>
                <a:srgbClr val="FF0000"/>
              </a:solidFill>
              <a:latin typeface="Garamond"/>
              <a:ea typeface="Garamond"/>
              <a:cs typeface="Garamond"/>
              <a:sym typeface="Garamond"/>
            </a:endParaRPr>
          </a:p>
          <a:p>
            <a:pPr indent="-325936" lvl="0" marL="457200" rtl="0" algn="l">
              <a:spcBef>
                <a:spcPts val="0"/>
              </a:spcBef>
              <a:spcAft>
                <a:spcPts val="0"/>
              </a:spcAft>
              <a:buSzPct val="100000"/>
              <a:buFont typeface="Garamond"/>
              <a:buChar char="❖"/>
            </a:pPr>
            <a:r>
              <a:rPr lang="en" sz="1657">
                <a:latin typeface="Garamond"/>
                <a:ea typeface="Garamond"/>
                <a:cs typeface="Garamond"/>
                <a:sym typeface="Garamond"/>
              </a:rPr>
              <a:t>SAAC will consider budgeting up to half of instructor fees for organizations that primarily perform and/or spread awareness of their artistry via competitions. Instructors rate of pay is capped at a max of $2000 per year.</a:t>
            </a:r>
            <a:endParaRPr sz="1657">
              <a:latin typeface="Garamond"/>
              <a:ea typeface="Garamond"/>
              <a:cs typeface="Garamond"/>
              <a:sym typeface="Garamond"/>
            </a:endParaRPr>
          </a:p>
          <a:p>
            <a:pPr indent="-325936" lvl="0" marL="457200" rtl="0" algn="l">
              <a:spcBef>
                <a:spcPts val="0"/>
              </a:spcBef>
              <a:spcAft>
                <a:spcPts val="0"/>
              </a:spcAft>
              <a:buSzPct val="100000"/>
              <a:buFont typeface="Garamond"/>
              <a:buChar char="❖"/>
            </a:pPr>
            <a:r>
              <a:rPr lang="en" sz="1657">
                <a:latin typeface="Garamond"/>
                <a:ea typeface="Garamond"/>
                <a:cs typeface="Garamond"/>
                <a:sym typeface="Garamond"/>
              </a:rPr>
              <a:t>SAAC may suspend or terminate coach/instructor should an organization repeatedly end the academic year in deficit</a:t>
            </a:r>
            <a:endParaRPr sz="1657">
              <a:latin typeface="Garamond"/>
              <a:ea typeface="Garamond"/>
              <a:cs typeface="Garamond"/>
              <a:sym typeface="Garamond"/>
            </a:endParaRPr>
          </a:p>
          <a:p>
            <a:pPr indent="-325936" lvl="0" marL="457200" rtl="0" algn="l">
              <a:spcBef>
                <a:spcPts val="0"/>
              </a:spcBef>
              <a:spcAft>
                <a:spcPts val="0"/>
              </a:spcAft>
              <a:buClr>
                <a:srgbClr val="FF0000"/>
              </a:buClr>
              <a:buSzPct val="100000"/>
              <a:buFont typeface="Garamond"/>
              <a:buChar char="❖"/>
            </a:pPr>
            <a:r>
              <a:rPr lang="en" sz="1657">
                <a:solidFill>
                  <a:srgbClr val="FF0000"/>
                </a:solidFill>
                <a:latin typeface="Garamond"/>
                <a:ea typeface="Garamond"/>
                <a:cs typeface="Garamond"/>
                <a:sym typeface="Garamond"/>
              </a:rPr>
              <a:t>As per earlier slides, budgeted groups do not roll over excess funds. If there is an </a:t>
            </a:r>
            <a:r>
              <a:rPr lang="en" sz="1657">
                <a:solidFill>
                  <a:srgbClr val="FF0000"/>
                </a:solidFill>
                <a:latin typeface="Garamond"/>
                <a:ea typeface="Garamond"/>
                <a:cs typeface="Garamond"/>
                <a:sym typeface="Garamond"/>
              </a:rPr>
              <a:t>exception</a:t>
            </a:r>
            <a:r>
              <a:rPr lang="en" sz="1657">
                <a:solidFill>
                  <a:srgbClr val="FF0000"/>
                </a:solidFill>
                <a:latin typeface="Garamond"/>
                <a:ea typeface="Garamond"/>
                <a:cs typeface="Garamond"/>
                <a:sym typeface="Garamond"/>
              </a:rPr>
              <a:t> filed and granted, rollover would not be over $1,000.</a:t>
            </a:r>
            <a:endParaRPr sz="1657">
              <a:solidFill>
                <a:srgbClr val="FF0000"/>
              </a:solidFill>
              <a:latin typeface="Garamond"/>
              <a:ea typeface="Garamond"/>
              <a:cs typeface="Garamond"/>
              <a:sym typeface="Garamond"/>
            </a:endParaRPr>
          </a:p>
          <a:p>
            <a:pPr indent="0" lvl="0" marL="457200" rtl="0" algn="l">
              <a:spcBef>
                <a:spcPts val="1200"/>
              </a:spcBef>
              <a:spcAft>
                <a:spcPts val="1200"/>
              </a:spcAft>
              <a:buNone/>
            </a:pPr>
            <a:r>
              <a:t/>
            </a:r>
            <a:endParaRPr>
              <a:latin typeface="Garamond"/>
              <a:ea typeface="Garamond"/>
              <a:cs typeface="Garamond"/>
              <a:sym typeface="Garamon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65250" y="365850"/>
            <a:ext cx="8520600" cy="831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2740">
                <a:solidFill>
                  <a:srgbClr val="783F04"/>
                </a:solidFill>
                <a:latin typeface="Times New Roman"/>
                <a:ea typeface="Times New Roman"/>
                <a:cs typeface="Times New Roman"/>
                <a:sym typeface="Times New Roman"/>
              </a:rPr>
              <a:t>Community Engagement Organizations Specific Guidelines</a:t>
            </a:r>
            <a:endParaRPr sz="2740">
              <a:solidFill>
                <a:srgbClr val="783F04"/>
              </a:solidFill>
              <a:latin typeface="Times New Roman"/>
              <a:ea typeface="Times New Roman"/>
              <a:cs typeface="Times New Roman"/>
              <a:sym typeface="Times New Roman"/>
            </a:endParaRPr>
          </a:p>
        </p:txBody>
      </p:sp>
      <p:sp>
        <p:nvSpPr>
          <p:cNvPr id="67" name="Google Shape;67;p15"/>
          <p:cNvSpPr txBox="1"/>
          <p:nvPr>
            <p:ph idx="1" type="body"/>
          </p:nvPr>
        </p:nvSpPr>
        <p:spPr>
          <a:xfrm>
            <a:off x="311700" y="1272875"/>
            <a:ext cx="8520600" cy="3728400"/>
          </a:xfrm>
          <a:prstGeom prst="rect">
            <a:avLst/>
          </a:prstGeom>
        </p:spPr>
        <p:txBody>
          <a:bodyPr anchorCtr="0" anchor="t" bIns="91425" lIns="91425" spcFirstLastPara="1" rIns="91425" wrap="square" tIns="91425">
            <a:normAutofit lnSpcReduction="10000"/>
          </a:bodyPr>
          <a:lstStyle/>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all expenses for benefit dinners and awareness programs that are accessible to the entire campus within reasonable limits, excluding food.</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funding supplies related to fundraising or engagement programs if they are integral to the activity and engage the undergraduate population within reasonable limits, excluding food.</a:t>
            </a:r>
            <a:endParaRPr sz="1600">
              <a:latin typeface="Garamond"/>
              <a:ea typeface="Garamond"/>
              <a:cs typeface="Garamond"/>
              <a:sym typeface="Garamond"/>
            </a:endParaRPr>
          </a:p>
          <a:p>
            <a:pPr indent="-330200" lvl="0" marL="457200" rtl="0" algn="l">
              <a:spcBef>
                <a:spcPts val="0"/>
              </a:spcBef>
              <a:spcAft>
                <a:spcPts val="0"/>
              </a:spcAft>
              <a:buClr>
                <a:srgbClr val="666666"/>
              </a:buClr>
              <a:buSzPts val="1600"/>
              <a:buFont typeface="Garamond"/>
              <a:buChar char="❖"/>
            </a:pPr>
            <a:r>
              <a:rPr lang="en" sz="1600">
                <a:solidFill>
                  <a:srgbClr val="666666"/>
                </a:solidFill>
                <a:latin typeface="Garamond"/>
                <a:ea typeface="Garamond"/>
                <a:cs typeface="Garamond"/>
                <a:sym typeface="Garamond"/>
              </a:rPr>
              <a:t>SAAC will allow organizations to purchase fundraising supplies through their SOFO account, with the intent to make a profit, with the understanding that all costs must be reimbursed before any profits are distributed.</a:t>
            </a:r>
            <a:endParaRPr sz="1600">
              <a:solidFill>
                <a:srgbClr val="666666"/>
              </a:solidFill>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funding up to $300 for ECM for one large scale signature fundraising event per year.</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food, if an event, or outreach program is more than 5 hours long.</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reasonable refreshments for non-University of Rochester participants regardless of the duration.</a:t>
            </a:r>
            <a:endParaRPr sz="1600">
              <a:latin typeface="Garamond"/>
              <a:ea typeface="Garamond"/>
              <a:cs typeface="Garamond"/>
              <a:sym typeface="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940">
                <a:solidFill>
                  <a:srgbClr val="783F04"/>
                </a:solidFill>
                <a:latin typeface="Times New Roman"/>
                <a:ea typeface="Times New Roman"/>
                <a:cs typeface="Times New Roman"/>
                <a:sym typeface="Times New Roman"/>
              </a:rPr>
              <a:t>Club Sports Specific Guidelines</a:t>
            </a:r>
            <a:endParaRPr sz="2940">
              <a:solidFill>
                <a:srgbClr val="783F04"/>
              </a:solidFill>
              <a:latin typeface="Times New Roman"/>
              <a:ea typeface="Times New Roman"/>
              <a:cs typeface="Times New Roman"/>
              <a:sym typeface="Times New Roman"/>
            </a:endParaRPr>
          </a:p>
        </p:txBody>
      </p:sp>
      <p:sp>
        <p:nvSpPr>
          <p:cNvPr id="73" name="Google Shape;73;p16"/>
          <p:cNvSpPr txBox="1"/>
          <p:nvPr>
            <p:ph idx="1" type="body"/>
          </p:nvPr>
        </p:nvSpPr>
        <p:spPr>
          <a:xfrm>
            <a:off x="311700" y="1090700"/>
            <a:ext cx="8520600" cy="3728400"/>
          </a:xfrm>
          <a:prstGeom prst="rect">
            <a:avLst/>
          </a:prstGeom>
        </p:spPr>
        <p:txBody>
          <a:bodyPr anchorCtr="0" anchor="t" bIns="91425" lIns="91425" spcFirstLastPara="1" rIns="91425" wrap="square" tIns="91425">
            <a:normAutofit lnSpcReduction="20000"/>
          </a:bodyPr>
          <a:lstStyle/>
          <a:p>
            <a:pPr indent="-330200" lvl="0" marL="4572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SAAC will consider budgeting up to $5000 in subsidy for operating costs.</a:t>
            </a:r>
            <a:endParaRPr sz="1600">
              <a:solidFill>
                <a:srgbClr val="FF0000"/>
              </a:solidFill>
              <a:latin typeface="Garamond"/>
              <a:ea typeface="Garamond"/>
              <a:cs typeface="Garamond"/>
              <a:sym typeface="Garamond"/>
            </a:endParaRPr>
          </a:p>
          <a:p>
            <a:pPr indent="-330200" lvl="1" marL="914400" rtl="0" algn="l">
              <a:spcBef>
                <a:spcPts val="0"/>
              </a:spcBef>
              <a:spcAft>
                <a:spcPts val="0"/>
              </a:spcAft>
              <a:buSzPts val="1600"/>
              <a:buFont typeface="Garamond"/>
              <a:buChar char="➢"/>
            </a:pPr>
            <a:r>
              <a:rPr lang="en" sz="1600">
                <a:latin typeface="Garamond"/>
                <a:ea typeface="Garamond"/>
                <a:cs typeface="Garamond"/>
                <a:sym typeface="Garamond"/>
              </a:rPr>
              <a:t>Coaching and instructor fees are in addition to the subsidy for operating costs.</a:t>
            </a:r>
            <a:endParaRPr sz="1600">
              <a:latin typeface="Garamond"/>
              <a:ea typeface="Garamond"/>
              <a:cs typeface="Garamond"/>
              <a:sym typeface="Garamond"/>
            </a:endParaRPr>
          </a:p>
          <a:p>
            <a:pPr indent="-330200" lvl="0" marL="4572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SAAC will provide up to a $1 match for every $1 in dues contributed.</a:t>
            </a:r>
            <a:endParaRPr sz="1600">
              <a:solidFill>
                <a:srgbClr val="FF0000"/>
              </a:solidFill>
              <a:latin typeface="Garamond"/>
              <a:ea typeface="Garamond"/>
              <a:cs typeface="Garamond"/>
              <a:sym typeface="Garamond"/>
            </a:endParaRPr>
          </a:p>
          <a:p>
            <a:pPr indent="-330200" lvl="0" marL="4572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SAAC will consider funding only one team for one primary season.</a:t>
            </a:r>
            <a:endParaRPr sz="1600">
              <a:solidFill>
                <a:srgbClr val="FF0000"/>
              </a:solidFill>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may suspend or terminate coach/instructor should an organization repeatedly end the academic year in deficit</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not consider Club Sport requests to convert to an Agency account.</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a team’s travel at a predetermined rate within a reasonable amount for a competition.</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a team’s gas expenses at a predetermined rate for a competition.</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a team’s lodging expenses within reason. (4 people per room)</a:t>
            </a:r>
            <a:endParaRPr sz="1600">
              <a:latin typeface="Garamond"/>
              <a:ea typeface="Garamond"/>
              <a:cs typeface="Garamond"/>
              <a:sym typeface="Garamond"/>
            </a:endParaRPr>
          </a:p>
          <a:p>
            <a:pPr indent="-330200" lvl="1" marL="914400" rtl="0" algn="l">
              <a:spcBef>
                <a:spcPts val="0"/>
              </a:spcBef>
              <a:spcAft>
                <a:spcPts val="0"/>
              </a:spcAft>
              <a:buSzPts val="1600"/>
              <a:buFont typeface="Garamond"/>
              <a:buChar char="➢"/>
            </a:pPr>
            <a:r>
              <a:rPr lang="en" sz="1600">
                <a:latin typeface="Garamond"/>
                <a:ea typeface="Garamond"/>
                <a:cs typeface="Garamond"/>
                <a:sym typeface="Garamond"/>
              </a:rPr>
              <a:t>Generally $100 per night for a lower tier </a:t>
            </a:r>
            <a:r>
              <a:rPr lang="en" sz="1600">
                <a:latin typeface="Garamond"/>
                <a:ea typeface="Garamond"/>
                <a:cs typeface="Garamond"/>
                <a:sym typeface="Garamond"/>
              </a:rPr>
              <a:t>city, $150 per night for a higher tier city.</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a team’s historical and current standings when budgeting expenses for a competition, if applicable.</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not budget other universities’ teams’ transportation expenses.</a:t>
            </a:r>
            <a:endParaRPr sz="1600">
              <a:latin typeface="Garamond"/>
              <a:ea typeface="Garamond"/>
              <a:cs typeface="Garamond"/>
              <a:sym typeface="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940">
                <a:solidFill>
                  <a:srgbClr val="783F04"/>
                </a:solidFill>
                <a:latin typeface="Times New Roman"/>
                <a:ea typeface="Times New Roman"/>
                <a:cs typeface="Times New Roman"/>
                <a:sym typeface="Times New Roman"/>
              </a:rPr>
              <a:t>Club Sports Specific Guidelines</a:t>
            </a:r>
            <a:endParaRPr sz="2940">
              <a:solidFill>
                <a:srgbClr val="783F04"/>
              </a:solidFill>
              <a:latin typeface="Times New Roman"/>
              <a:ea typeface="Times New Roman"/>
              <a:cs typeface="Times New Roman"/>
              <a:sym typeface="Times New Roman"/>
            </a:endParaRPr>
          </a:p>
        </p:txBody>
      </p:sp>
      <p:sp>
        <p:nvSpPr>
          <p:cNvPr id="79" name="Google Shape;79;p17"/>
          <p:cNvSpPr txBox="1"/>
          <p:nvPr>
            <p:ph idx="1" type="body"/>
          </p:nvPr>
        </p:nvSpPr>
        <p:spPr>
          <a:xfrm>
            <a:off x="311700" y="1090700"/>
            <a:ext cx="8520600" cy="3728400"/>
          </a:xfrm>
          <a:prstGeom prst="rect">
            <a:avLst/>
          </a:prstGeom>
        </p:spPr>
        <p:txBody>
          <a:bodyPr anchorCtr="0" anchor="t" bIns="91425" lIns="91425" spcFirstLastPara="1" rIns="91425" wrap="square" tIns="91425">
            <a:normAutofit lnSpcReduction="10000"/>
          </a:bodyPr>
          <a:lstStyle/>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not budget food and drinks expenses for competitions.</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generally not budget for awards for winning a competition which include, but not limited to, trophies and cash prizes.</a:t>
            </a:r>
            <a:endParaRPr sz="1600">
              <a:latin typeface="Garamond"/>
              <a:ea typeface="Garamond"/>
              <a:cs typeface="Garamond"/>
              <a:sym typeface="Garamond"/>
            </a:endParaRPr>
          </a:p>
          <a:p>
            <a:pPr indent="-330200" lvl="0" marL="4572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SAAC will cap the yearly rollover at a max of $1000.</a:t>
            </a:r>
            <a:endParaRPr sz="1600">
              <a:solidFill>
                <a:srgbClr val="FF0000"/>
              </a:solidFill>
              <a:latin typeface="Garamond"/>
              <a:ea typeface="Garamond"/>
              <a:cs typeface="Garamond"/>
              <a:sym typeface="Garamond"/>
            </a:endParaRPr>
          </a:p>
          <a:p>
            <a:pPr indent="-330200" lvl="0" marL="4572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Rollover must be exhausted before a club sport is eligible to apply for Supplemental Funding.</a:t>
            </a:r>
            <a:endParaRPr sz="1600">
              <a:solidFill>
                <a:srgbClr val="FF0000"/>
              </a:solidFill>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set the minimum dues per member at $0.</a:t>
            </a:r>
            <a:endParaRPr sz="1600">
              <a:latin typeface="Garamond"/>
              <a:ea typeface="Garamond"/>
              <a:cs typeface="Garamond"/>
              <a:sym typeface="Garamond"/>
            </a:endParaRPr>
          </a:p>
          <a:p>
            <a:pPr indent="-330200" lvl="0" marL="4572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SAAC will set the maximum dues per member at 75 percent of the Student Activities Fee.</a:t>
            </a:r>
            <a:endParaRPr sz="1600">
              <a:solidFill>
                <a:srgbClr val="FF0000"/>
              </a:solidFill>
              <a:latin typeface="Garamond"/>
              <a:ea typeface="Garamond"/>
              <a:cs typeface="Garamond"/>
              <a:sym typeface="Garamond"/>
            </a:endParaRPr>
          </a:p>
          <a:p>
            <a:pPr indent="-330200" lvl="1" marL="9144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$250 for the 2023-2024 school year</a:t>
            </a:r>
            <a:endParaRPr sz="1600">
              <a:solidFill>
                <a:srgbClr val="FF0000"/>
              </a:solidFill>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not require income besides that of dues.</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Any other sources of income e.g. fundraising, donations, etc. can be used towards meeting the dues requirement.</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treat the income requirement of dues as first-in, first-out, where the order of consumption shall be: income, subsidy, excess rollover.</a:t>
            </a:r>
            <a:endParaRPr sz="1600">
              <a:latin typeface="Garamond"/>
              <a:ea typeface="Garamond"/>
              <a:cs typeface="Garamond"/>
              <a:sym typeface="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940">
                <a:solidFill>
                  <a:srgbClr val="783F04"/>
                </a:solidFill>
                <a:latin typeface="Times New Roman"/>
                <a:ea typeface="Times New Roman"/>
                <a:cs typeface="Times New Roman"/>
                <a:sym typeface="Times New Roman"/>
              </a:rPr>
              <a:t>Club Sports Specific Guidelines - Competitive</a:t>
            </a:r>
            <a:endParaRPr sz="2940">
              <a:solidFill>
                <a:srgbClr val="783F04"/>
              </a:solidFill>
              <a:latin typeface="Times New Roman"/>
              <a:ea typeface="Times New Roman"/>
              <a:cs typeface="Times New Roman"/>
              <a:sym typeface="Times New Roman"/>
            </a:endParaRPr>
          </a:p>
        </p:txBody>
      </p:sp>
      <p:sp>
        <p:nvSpPr>
          <p:cNvPr id="85" name="Google Shape;85;p18"/>
          <p:cNvSpPr txBox="1"/>
          <p:nvPr>
            <p:ph idx="1" type="body"/>
          </p:nvPr>
        </p:nvSpPr>
        <p:spPr>
          <a:xfrm>
            <a:off x="311700" y="1090700"/>
            <a:ext cx="8520600" cy="37284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SAAC will consider budgeting up to 7 events for a competitive club sport if it is not in a league.</a:t>
            </a:r>
            <a:endParaRPr sz="1600">
              <a:solidFill>
                <a:srgbClr val="FF0000"/>
              </a:solidFill>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all official league events and up to 2 non-league events for competitive club sports.</a:t>
            </a:r>
            <a:endParaRPr sz="1600">
              <a:latin typeface="Garamond"/>
              <a:ea typeface="Garamond"/>
              <a:cs typeface="Garamond"/>
              <a:sym typeface="Garamond"/>
            </a:endParaRPr>
          </a:p>
          <a:p>
            <a:pPr indent="-330200" lvl="0" marL="457200" rtl="0" algn="l">
              <a:spcBef>
                <a:spcPts val="0"/>
              </a:spcBef>
              <a:spcAft>
                <a:spcPts val="0"/>
              </a:spcAft>
              <a:buClr>
                <a:srgbClr val="FF0000"/>
              </a:buClr>
              <a:buSzPts val="1600"/>
              <a:buFont typeface="Garamond"/>
              <a:buChar char="❖"/>
            </a:pPr>
            <a:r>
              <a:rPr lang="en" sz="1600">
                <a:solidFill>
                  <a:srgbClr val="FF0000"/>
                </a:solidFill>
                <a:latin typeface="Garamond"/>
                <a:ea typeface="Garamond"/>
                <a:cs typeface="Garamond"/>
                <a:sym typeface="Garamond"/>
              </a:rPr>
              <a:t>SAAC will not consider budgeting individual fees for competitive club sports.</a:t>
            </a:r>
            <a:endParaRPr sz="1600">
              <a:solidFill>
                <a:srgbClr val="FF0000"/>
              </a:solidFill>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up to half of coaching and instructor fees.</a:t>
            </a:r>
            <a:endParaRPr sz="1600">
              <a:latin typeface="Garamond"/>
              <a:ea typeface="Garamond"/>
              <a:cs typeface="Garamond"/>
              <a:sym typeface="Garamond"/>
            </a:endParaRPr>
          </a:p>
          <a:p>
            <a:pPr indent="-330200" lvl="1" marL="914400" rtl="0" algn="l">
              <a:spcBef>
                <a:spcPts val="0"/>
              </a:spcBef>
              <a:spcAft>
                <a:spcPts val="0"/>
              </a:spcAft>
              <a:buSzPts val="1600"/>
              <a:buFont typeface="Garamond"/>
              <a:buChar char="➢"/>
            </a:pPr>
            <a:r>
              <a:rPr lang="en" sz="1600">
                <a:latin typeface="Garamond"/>
                <a:ea typeface="Garamond"/>
                <a:cs typeface="Garamond"/>
                <a:sym typeface="Garamond"/>
              </a:rPr>
              <a:t>Coach’s rate of pay is capped at a max of $2000 per year for competitive club sports.</a:t>
            </a:r>
            <a:endParaRPr sz="1600">
              <a:latin typeface="Garamond"/>
              <a:ea typeface="Garamond"/>
              <a:cs typeface="Garamond"/>
              <a:sym typeface="Garamond"/>
            </a:endParaRPr>
          </a:p>
          <a:p>
            <a:pPr indent="0" lvl="0" marL="0" rtl="0" algn="l">
              <a:spcBef>
                <a:spcPts val="1200"/>
              </a:spcBef>
              <a:spcAft>
                <a:spcPts val="1200"/>
              </a:spcAft>
              <a:buNone/>
            </a:pPr>
            <a:r>
              <a:t/>
            </a:r>
            <a:endParaRPr sz="1600">
              <a:latin typeface="Garamond"/>
              <a:ea typeface="Garamond"/>
              <a:cs typeface="Garamond"/>
              <a:sym typeface="Garamo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940">
                <a:solidFill>
                  <a:srgbClr val="783F04"/>
                </a:solidFill>
                <a:latin typeface="Times New Roman"/>
                <a:ea typeface="Times New Roman"/>
                <a:cs typeface="Times New Roman"/>
                <a:sym typeface="Times New Roman"/>
              </a:rPr>
              <a:t>Club Sports Specific Guidelines - Recreational</a:t>
            </a:r>
            <a:endParaRPr sz="2940">
              <a:solidFill>
                <a:srgbClr val="783F04"/>
              </a:solidFill>
              <a:latin typeface="Times New Roman"/>
              <a:ea typeface="Times New Roman"/>
              <a:cs typeface="Times New Roman"/>
              <a:sym typeface="Times New Roman"/>
            </a:endParaRPr>
          </a:p>
        </p:txBody>
      </p:sp>
      <p:sp>
        <p:nvSpPr>
          <p:cNvPr id="91" name="Google Shape;91;p19"/>
          <p:cNvSpPr txBox="1"/>
          <p:nvPr>
            <p:ph idx="1" type="body"/>
          </p:nvPr>
        </p:nvSpPr>
        <p:spPr>
          <a:xfrm>
            <a:off x="311700" y="1090700"/>
            <a:ext cx="8520600" cy="37284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travel and lodging for up to 2 events for recreational club sports if at least half of the club’s membership will attend.</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individual registration fees up to $400 event at a max of 2 events per year for recreational club sports if at least half the team is attending.</a:t>
            </a:r>
            <a:endParaRPr sz="1600">
              <a:latin typeface="Garamond"/>
              <a:ea typeface="Garamond"/>
              <a:cs typeface="Garamond"/>
              <a:sym typeface="Garamond"/>
            </a:endParaRPr>
          </a:p>
          <a:p>
            <a:pPr indent="-330200" lvl="0" marL="457200" rtl="0" algn="l">
              <a:spcBef>
                <a:spcPts val="0"/>
              </a:spcBef>
              <a:spcAft>
                <a:spcPts val="0"/>
              </a:spcAft>
              <a:buSzPts val="1600"/>
              <a:buFont typeface="Garamond"/>
              <a:buChar char="❖"/>
            </a:pPr>
            <a:r>
              <a:rPr lang="en" sz="1600">
                <a:latin typeface="Garamond"/>
                <a:ea typeface="Garamond"/>
                <a:cs typeface="Garamond"/>
                <a:sym typeface="Garamond"/>
              </a:rPr>
              <a:t>SAAC will consider budgeting up to half of coaching and instructor fees.</a:t>
            </a:r>
            <a:endParaRPr sz="1600">
              <a:latin typeface="Garamond"/>
              <a:ea typeface="Garamond"/>
              <a:cs typeface="Garamond"/>
              <a:sym typeface="Garamond"/>
            </a:endParaRPr>
          </a:p>
          <a:p>
            <a:pPr indent="-330200" lvl="1" marL="914400" rtl="0" algn="l">
              <a:spcBef>
                <a:spcPts val="0"/>
              </a:spcBef>
              <a:spcAft>
                <a:spcPts val="0"/>
              </a:spcAft>
              <a:buSzPts val="1600"/>
              <a:buFont typeface="Garamond"/>
              <a:buChar char="➢"/>
            </a:pPr>
            <a:r>
              <a:rPr lang="en" sz="1600">
                <a:latin typeface="Garamond"/>
                <a:ea typeface="Garamond"/>
                <a:cs typeface="Garamond"/>
                <a:sym typeface="Garamond"/>
              </a:rPr>
              <a:t>Coach’s rate of pay is capped at a max $2500 per year for recreational club sports.</a:t>
            </a:r>
            <a:endParaRPr sz="1600">
              <a:latin typeface="Garamond"/>
              <a:ea typeface="Garamond"/>
              <a:cs typeface="Garamond"/>
              <a:sym typeface="Garamond"/>
            </a:endParaRPr>
          </a:p>
          <a:p>
            <a:pPr indent="0" lvl="0" marL="0" rtl="0" algn="l">
              <a:spcBef>
                <a:spcPts val="1200"/>
              </a:spcBef>
              <a:spcAft>
                <a:spcPts val="1200"/>
              </a:spcAft>
              <a:buNone/>
            </a:pPr>
            <a:r>
              <a:t/>
            </a:r>
            <a:endParaRPr sz="1600">
              <a:latin typeface="Garamond"/>
              <a:ea typeface="Garamond"/>
              <a:cs typeface="Garamond"/>
              <a:sym typeface="Garamo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317925"/>
            <a:ext cx="8520600" cy="83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900">
                <a:solidFill>
                  <a:srgbClr val="783F04"/>
                </a:solidFill>
                <a:latin typeface="Times New Roman"/>
                <a:ea typeface="Times New Roman"/>
                <a:cs typeface="Times New Roman"/>
                <a:sym typeface="Times New Roman"/>
              </a:rPr>
              <a:t>Intercollegiate Organizations Specific Guidelines</a:t>
            </a:r>
            <a:endParaRPr sz="2900">
              <a:solidFill>
                <a:srgbClr val="783F04"/>
              </a:solidFill>
              <a:latin typeface="Times New Roman"/>
              <a:ea typeface="Times New Roman"/>
              <a:cs typeface="Times New Roman"/>
              <a:sym typeface="Times New Roman"/>
            </a:endParaRPr>
          </a:p>
        </p:txBody>
      </p:sp>
      <p:sp>
        <p:nvSpPr>
          <p:cNvPr id="97" name="Google Shape;97;p20"/>
          <p:cNvSpPr txBox="1"/>
          <p:nvPr>
            <p:ph idx="1" type="body"/>
          </p:nvPr>
        </p:nvSpPr>
        <p:spPr>
          <a:xfrm>
            <a:off x="311700" y="849175"/>
            <a:ext cx="8670000" cy="3979200"/>
          </a:xfrm>
          <a:prstGeom prst="rect">
            <a:avLst/>
          </a:prstGeom>
        </p:spPr>
        <p:txBody>
          <a:bodyPr anchorCtr="0" anchor="t" bIns="91425" lIns="91425" spcFirstLastPara="1" rIns="91425" wrap="square" tIns="91425">
            <a:noAutofit/>
          </a:bodyPr>
          <a:lstStyle/>
          <a:p>
            <a:pPr indent="-323532" lvl="0" marL="457200" rtl="0" algn="l">
              <a:spcBef>
                <a:spcPts val="0"/>
              </a:spcBef>
              <a:spcAft>
                <a:spcPts val="0"/>
              </a:spcAft>
              <a:buSzPts val="1495"/>
              <a:buFont typeface="Garamond"/>
              <a:buChar char="❖"/>
            </a:pPr>
            <a:r>
              <a:rPr lang="en" sz="1495">
                <a:latin typeface="Garamond"/>
                <a:ea typeface="Garamond"/>
                <a:cs typeface="Garamond"/>
                <a:sym typeface="Garamond"/>
              </a:rPr>
              <a:t>Hajim</a:t>
            </a:r>
            <a:endParaRPr sz="1495">
              <a:latin typeface="Garamond"/>
              <a:ea typeface="Garamond"/>
              <a:cs typeface="Garamond"/>
              <a:sym typeface="Garamond"/>
            </a:endParaRPr>
          </a:p>
          <a:p>
            <a:pPr indent="-319010" lvl="1" marL="914400" rtl="0" algn="l">
              <a:spcBef>
                <a:spcPts val="0"/>
              </a:spcBef>
              <a:spcAft>
                <a:spcPts val="0"/>
              </a:spcAft>
              <a:buSzPts val="1424"/>
              <a:buFont typeface="Garamond"/>
              <a:buChar char="➢"/>
            </a:pPr>
            <a:r>
              <a:rPr lang="en" sz="1423">
                <a:latin typeface="Garamond"/>
                <a:ea typeface="Garamond"/>
                <a:cs typeface="Garamond"/>
                <a:sym typeface="Garamond"/>
              </a:rPr>
              <a:t>SAAC will consider budgeting a maximum of two competitions per College Student Organization, within reasonable limits.</a:t>
            </a:r>
            <a:endParaRPr sz="1423">
              <a:latin typeface="Garamond"/>
              <a:ea typeface="Garamond"/>
              <a:cs typeface="Garamond"/>
              <a:sym typeface="Garamond"/>
            </a:endParaRPr>
          </a:p>
          <a:p>
            <a:pPr indent="-319010" lvl="1" marL="914400" rtl="0" algn="l">
              <a:spcBef>
                <a:spcPts val="0"/>
              </a:spcBef>
              <a:spcAft>
                <a:spcPts val="0"/>
              </a:spcAft>
              <a:buSzPts val="1424"/>
              <a:buFont typeface="Garamond"/>
              <a:buChar char="➢"/>
            </a:pPr>
            <a:r>
              <a:rPr lang="en" sz="1423">
                <a:latin typeface="Garamond"/>
                <a:ea typeface="Garamond"/>
                <a:cs typeface="Garamond"/>
                <a:sym typeface="Garamond"/>
              </a:rPr>
              <a:t>SAAC will not consider budgeting equipment or supplies.</a:t>
            </a:r>
            <a:endParaRPr sz="1423">
              <a:latin typeface="Garamond"/>
              <a:ea typeface="Garamond"/>
              <a:cs typeface="Garamond"/>
              <a:sym typeface="Garamond"/>
            </a:endParaRPr>
          </a:p>
          <a:p>
            <a:pPr indent="-323532" lvl="0" marL="457200" rtl="0" algn="l">
              <a:spcBef>
                <a:spcPts val="0"/>
              </a:spcBef>
              <a:spcAft>
                <a:spcPts val="0"/>
              </a:spcAft>
              <a:buSzPts val="1495"/>
              <a:buFont typeface="Garamond"/>
              <a:buChar char="❖"/>
            </a:pPr>
            <a:r>
              <a:rPr lang="en" sz="1495">
                <a:latin typeface="Garamond"/>
                <a:ea typeface="Garamond"/>
                <a:cs typeface="Garamond"/>
                <a:sym typeface="Garamond"/>
              </a:rPr>
              <a:t>SA Budgeted</a:t>
            </a:r>
            <a:endParaRPr sz="1495">
              <a:latin typeface="Garamond"/>
              <a:ea typeface="Garamond"/>
              <a:cs typeface="Garamond"/>
              <a:sym typeface="Garamond"/>
            </a:endParaRPr>
          </a:p>
          <a:p>
            <a:pPr indent="-325598" lvl="1" marL="914400" rtl="0" algn="l">
              <a:spcBef>
                <a:spcPts val="0"/>
              </a:spcBef>
              <a:spcAft>
                <a:spcPts val="0"/>
              </a:spcAft>
              <a:buClr>
                <a:srgbClr val="FF0000"/>
              </a:buClr>
              <a:buSzPts val="1528"/>
              <a:buFont typeface="Garamond"/>
              <a:buChar char="➢"/>
            </a:pPr>
            <a:r>
              <a:rPr lang="en" sz="1527">
                <a:solidFill>
                  <a:srgbClr val="FF0000"/>
                </a:solidFill>
                <a:latin typeface="Garamond"/>
                <a:ea typeface="Garamond"/>
                <a:cs typeface="Garamond"/>
                <a:sym typeface="Garamond"/>
              </a:rPr>
              <a:t>SAAC will only allow a maximum of 7 regular season competitions, within reasonable limits.</a:t>
            </a:r>
            <a:endParaRPr sz="1527">
              <a:solidFill>
                <a:srgbClr val="FF0000"/>
              </a:solidFill>
              <a:latin typeface="Garamond"/>
              <a:ea typeface="Garamond"/>
              <a:cs typeface="Garamond"/>
              <a:sym typeface="Garamond"/>
            </a:endParaRPr>
          </a:p>
          <a:p>
            <a:pPr indent="-325598" lvl="1" marL="914400" rtl="0" algn="l">
              <a:spcBef>
                <a:spcPts val="0"/>
              </a:spcBef>
              <a:spcAft>
                <a:spcPts val="0"/>
              </a:spcAft>
              <a:buSzPts val="1528"/>
              <a:buFont typeface="Garamond"/>
              <a:buChar char="➢"/>
            </a:pPr>
            <a:r>
              <a:rPr lang="en" sz="1527">
                <a:latin typeface="Garamond"/>
                <a:ea typeface="Garamond"/>
                <a:cs typeface="Garamond"/>
                <a:sym typeface="Garamond"/>
              </a:rPr>
              <a:t>SAAC will consider budgeting equipment or supplies in line with Organization's mission or needs.</a:t>
            </a:r>
            <a:endParaRPr sz="1527">
              <a:latin typeface="Garamond"/>
              <a:ea typeface="Garamond"/>
              <a:cs typeface="Garamond"/>
              <a:sym typeface="Garamond"/>
            </a:endParaRPr>
          </a:p>
          <a:p>
            <a:pPr indent="-323532" lvl="0" marL="457200" rtl="0" algn="l">
              <a:spcBef>
                <a:spcPts val="0"/>
              </a:spcBef>
              <a:spcAft>
                <a:spcPts val="0"/>
              </a:spcAft>
              <a:buSzPts val="1495"/>
              <a:buFont typeface="Garamond"/>
              <a:buChar char="❖"/>
            </a:pPr>
            <a:r>
              <a:rPr lang="en" sz="1495">
                <a:latin typeface="Garamond"/>
                <a:ea typeface="Garamond"/>
                <a:cs typeface="Garamond"/>
                <a:sym typeface="Garamond"/>
              </a:rPr>
              <a:t>SAAC will consider budgeting expenses that may occur when classes are not in session if the organization traditionally has an event that occurs outside of the academic year. An exception form must be submitted with the budget for this to be </a:t>
            </a:r>
            <a:r>
              <a:rPr lang="en" sz="1495">
                <a:latin typeface="Garamond"/>
                <a:ea typeface="Garamond"/>
                <a:cs typeface="Garamond"/>
                <a:sym typeface="Garamond"/>
              </a:rPr>
              <a:t>considered</a:t>
            </a:r>
            <a:r>
              <a:rPr lang="en" sz="1495">
                <a:latin typeface="Garamond"/>
                <a:ea typeface="Garamond"/>
                <a:cs typeface="Garamond"/>
                <a:sym typeface="Garamond"/>
              </a:rPr>
              <a:t>. (Ex. UR Baja)</a:t>
            </a:r>
            <a:endParaRPr sz="1495">
              <a:latin typeface="Garamond"/>
              <a:ea typeface="Garamond"/>
              <a:cs typeface="Garamond"/>
              <a:sym typeface="Garamond"/>
            </a:endParaRPr>
          </a:p>
          <a:p>
            <a:pPr indent="-323532" lvl="0" marL="457200" rtl="0" algn="l">
              <a:spcBef>
                <a:spcPts val="0"/>
              </a:spcBef>
              <a:spcAft>
                <a:spcPts val="0"/>
              </a:spcAft>
              <a:buClr>
                <a:srgbClr val="FF0000"/>
              </a:buClr>
              <a:buSzPts val="1495"/>
              <a:buFont typeface="Garamond"/>
              <a:buChar char="❖"/>
            </a:pPr>
            <a:r>
              <a:rPr lang="en" sz="1495">
                <a:solidFill>
                  <a:srgbClr val="FF0000"/>
                </a:solidFill>
                <a:latin typeface="Garamond"/>
                <a:ea typeface="Garamond"/>
                <a:cs typeface="Garamond"/>
                <a:sym typeface="Garamond"/>
              </a:rPr>
              <a:t>SAAC will consider funding for only one team.</a:t>
            </a:r>
            <a:endParaRPr sz="1495">
              <a:latin typeface="Garamond"/>
              <a:ea typeface="Garamond"/>
              <a:cs typeface="Garamond"/>
              <a:sym typeface="Garamond"/>
            </a:endParaRPr>
          </a:p>
          <a:p>
            <a:pPr indent="-323532" lvl="0" marL="457200" rtl="0" algn="l">
              <a:spcBef>
                <a:spcPts val="0"/>
              </a:spcBef>
              <a:spcAft>
                <a:spcPts val="0"/>
              </a:spcAft>
              <a:buSzPts val="1495"/>
              <a:buFont typeface="Garamond"/>
              <a:buChar char="❖"/>
            </a:pPr>
            <a:r>
              <a:rPr lang="en" sz="1495">
                <a:latin typeface="Garamond"/>
                <a:ea typeface="Garamond"/>
                <a:cs typeface="Garamond"/>
                <a:sym typeface="Garamond"/>
              </a:rPr>
              <a:t>SAAC will fund registration fees up to $400 and travel expenses (gas) within a reasonable amount.</a:t>
            </a:r>
            <a:endParaRPr sz="1495">
              <a:latin typeface="Garamond"/>
              <a:ea typeface="Garamond"/>
              <a:cs typeface="Garamond"/>
              <a:sym typeface="Garamon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